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Helvetica Neue"/>
      <p:regular r:id="rId42"/>
      <p:bold r:id="rId43"/>
      <p:italic r:id="rId44"/>
      <p:boldItalic r:id="rId45"/>
    </p:embeddedFont>
    <p:embeddedFont>
      <p:font typeface="Helvetica Neue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HelveticaNeue-regular.fntdata"/><Relationship Id="rId41" Type="http://schemas.openxmlformats.org/officeDocument/2006/relationships/slide" Target="slides/slide36.xml"/><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HelveticaNeueLight-regular.fntdata"/><Relationship Id="rId45"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8aba94220_8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8aba94220_8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a:t>
            </a:r>
            <a:endParaRPr/>
          </a:p>
          <a:p>
            <a:pPr indent="0" lvl="0" marL="0" rtl="0" algn="l">
              <a:spcBef>
                <a:spcPts val="0"/>
              </a:spcBef>
              <a:spcAft>
                <a:spcPts val="0"/>
              </a:spcAft>
              <a:buNone/>
            </a:pPr>
            <a:r>
              <a:rPr lang="en"/>
              <a:t>Good afternoon everyone! Today we are going to talk about the WNBA short for Women's National Basketball Association. To be honest, before this project, we knew nothing about basketball in general. So</a:t>
            </a:r>
            <a:r>
              <a:rPr lang="en"/>
              <a:t> we did</a:t>
            </a:r>
            <a:r>
              <a:rPr lang="en"/>
              <a:t> the first sensible thing anyone in our position would do.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8aba9422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8aba9422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Veeka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 at that jump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8aba94220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8aba94220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Veeka</a:t>
            </a:r>
            <a:endParaRPr>
              <a:solidFill>
                <a:schemeClr val="dk1"/>
              </a:solidFill>
            </a:endParaRPr>
          </a:p>
          <a:p>
            <a:pPr indent="0" lvl="0" marL="0" rtl="0" algn="l">
              <a:spcBef>
                <a:spcPts val="0"/>
              </a:spcBef>
              <a:spcAft>
                <a:spcPts val="0"/>
              </a:spcAft>
              <a:buNone/>
            </a:pPr>
            <a:r>
              <a:rPr lang="en"/>
              <a:t>And this dunk is very impressive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8aba94220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8aba94220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Veeka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here - What a force!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Fergus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Roos - So normally I’d say a picture is worth a thousand words, but these pictures we have just seen do not seem to represent the reality.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89ee31334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89ee31334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normally I’d say a picture is worth a thousand words, but these pictures we have just seen do not seem to represent the reality.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guess we can alI agree that</a:t>
            </a:r>
            <a:r>
              <a:rPr lang="en"/>
              <a:t> making jokes about </a:t>
            </a:r>
            <a:r>
              <a:rPr lang="en"/>
              <a:t>women’s basketball is very outdated…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when we got the opportunity to analyse the dataset of WNBA players, we took it very seriously. When we started to analyse the dataset and grouped the data per basketball team, we found a significant difference for one specific team. The team that stood out of the others was the Minnesota Lynx. And can you guess what variable made them stand out?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8aba9422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8aba9422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Roos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players 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yes, we were surprised to see that</a:t>
            </a:r>
            <a:r>
              <a:rPr lang="en"/>
              <a:t> the team members of the Minnesota Lynx are </a:t>
            </a:r>
            <a:r>
              <a:rPr lang="en"/>
              <a:t>respectively</a:t>
            </a:r>
            <a:r>
              <a:rPr lang="en"/>
              <a:t> older than the others. Let’s have a look at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8aba9422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8aba9422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Roos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On this graph you can see the 12 basketball teams on the left side with the average age on the court of each team on the x axis.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Clearly the first team, Minnesota, has the highest average age of almost 32 years. In other words, Minnesota is nearly 5 years older than the other teams in the league!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8aba942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8aba94220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Who cares that Minnesota has a high average age? That is the question we asked ourselves. We got </a:t>
            </a:r>
            <a:r>
              <a:rPr lang="en"/>
              <a:t>intrigued and decided to look into</a:t>
            </a:r>
            <a:r>
              <a:rPr lang="en"/>
              <a:t> their success in the league.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8aba9422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8aba9422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Veeka</a:t>
            </a:r>
            <a:endParaRPr/>
          </a:p>
          <a:p>
            <a:pPr indent="0" lvl="0" marL="0" rtl="0" algn="l">
              <a:spcBef>
                <a:spcPts val="0"/>
              </a:spcBef>
              <a:spcAft>
                <a:spcPts val="0"/>
              </a:spcAft>
              <a:buNone/>
            </a:pPr>
            <a:r>
              <a:rPr lang="en"/>
              <a:t>They had major success throughout the years. Prior to 2017, they won 3 out of the last 6 seasons. It appears that they are not doing badly.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8aba94220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8aba94220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Veeka</a:t>
            </a:r>
            <a:endParaRPr/>
          </a:p>
          <a:p>
            <a:pPr indent="0" lvl="0" marL="0" rtl="0" algn="l">
              <a:spcBef>
                <a:spcPts val="0"/>
              </a:spcBef>
              <a:spcAft>
                <a:spcPts val="0"/>
              </a:spcAft>
              <a:buNone/>
            </a:pPr>
            <a:r>
              <a:rPr lang="en"/>
              <a:t>In 2016, a year prior to their winning season they came close second, only losing by a single point with 3 second to go to LA Sparks. </a:t>
            </a:r>
            <a:endParaRPr/>
          </a:p>
          <a:p>
            <a:pPr indent="0" lvl="0" marL="0" rtl="0" algn="l">
              <a:spcBef>
                <a:spcPts val="0"/>
              </a:spcBef>
              <a:spcAft>
                <a:spcPts val="0"/>
              </a:spcAft>
              <a:buNone/>
            </a:pPr>
            <a:r>
              <a:rPr lang="en"/>
              <a:t>So, how long can this winning streak last?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8aba9422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8aba9422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today we will compare the Minnesota team to the other teams and we will try to find out what</a:t>
            </a:r>
            <a:r>
              <a:rPr lang="en"/>
              <a:t> makes Minnesota such a great team.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Did they score the most points? Do they play extremely defensive? Or do they have the </a:t>
            </a:r>
            <a:r>
              <a:rPr lang="en"/>
              <a:t>majority</a:t>
            </a:r>
            <a:r>
              <a:rPr lang="en"/>
              <a:t> of control? Let’s find 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8aba94220_8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8aba94220_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a:t>
            </a:r>
            <a:endParaRPr/>
          </a:p>
          <a:p>
            <a:pPr indent="0" lvl="0" marL="0" rtl="0" algn="l">
              <a:spcBef>
                <a:spcPts val="0"/>
              </a:spcBef>
              <a:spcAft>
                <a:spcPts val="0"/>
              </a:spcAft>
              <a:buNone/>
            </a:pPr>
            <a:r>
              <a:rPr lang="en"/>
              <a:t>We Googled WNBA. Not to confuse with with NBA. Whereas the NBA is popular since 1946, the WNBA was founded only 24 years ago.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8aba9422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8aba9422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by looking at this table. This table shows a list of the 12 teams and their win to loss ratios. </a:t>
            </a:r>
            <a:r>
              <a:rPr lang="en">
                <a:solidFill>
                  <a:schemeClr val="dk1"/>
                </a:solidFill>
              </a:rPr>
              <a:t>Minnesota has a ratio of 3.7 meaning that for every lost game, Minnesota won 3.7 games on average. So this looks very promising, right?</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8aba9422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8aba9422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graph shows an </a:t>
            </a:r>
            <a:r>
              <a:rPr lang="en">
                <a:solidFill>
                  <a:schemeClr val="dk1"/>
                </a:solidFill>
              </a:rPr>
              <a:t>average points scored per game. Here you can see that Minnesota scored 68 points per game on average. Interestingly enough, whereas in the last slide Minnesota clearly had the best win/loss ratio, on this slide they do not seem to stand out.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let’s continue to look into some other statistics to find out why they are such a great team.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8aba9422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8aba9422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Veeka</a:t>
            </a:r>
            <a:endParaRPr/>
          </a:p>
          <a:p>
            <a:pPr indent="0" lvl="0" marL="0" rtl="0" algn="l">
              <a:spcBef>
                <a:spcPts val="0"/>
              </a:spcBef>
              <a:spcAft>
                <a:spcPts val="0"/>
              </a:spcAft>
              <a:buNone/>
            </a:pPr>
            <a:r>
              <a:rPr lang="en"/>
              <a:t>Ths graphs shows average offensive, defensive and total rebounds per game. On all categories Minnesota is simply….an average team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8aba94220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8aba94220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Veeka</a:t>
            </a:r>
            <a:endParaRPr>
              <a:solidFill>
                <a:schemeClr val="dk1"/>
              </a:solidFill>
            </a:endParaRPr>
          </a:p>
          <a:p>
            <a:pPr indent="0" lvl="0" marL="0" rtl="0" algn="l">
              <a:spcBef>
                <a:spcPts val="0"/>
              </a:spcBef>
              <a:spcAft>
                <a:spcPts val="0"/>
              </a:spcAft>
              <a:buNone/>
            </a:pPr>
            <a:r>
              <a:rPr lang="en"/>
              <a:t>This graphs compares </a:t>
            </a:r>
            <a:r>
              <a:rPr lang="en">
                <a:solidFill>
                  <a:schemeClr val="dk1"/>
                </a:solidFill>
              </a:rPr>
              <a:t>3 Points Attempts to Free Throws Attempts which tells us which team is more aggressive in terms of attacking the basket and getting the ball inside. Minnesota’s ratio is not so compelling compared to the other teams and once again they are in the middle.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8aba94220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8aba94220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Veeka</a:t>
            </a:r>
            <a:endParaRPr>
              <a:solidFill>
                <a:schemeClr val="dk1"/>
              </a:solidFill>
            </a:endParaRPr>
          </a:p>
          <a:p>
            <a:pPr indent="0" lvl="0" marL="0" rtl="0" algn="l">
              <a:spcBef>
                <a:spcPts val="0"/>
              </a:spcBef>
              <a:spcAft>
                <a:spcPts val="0"/>
              </a:spcAft>
              <a:buNone/>
            </a:pPr>
            <a:r>
              <a:rPr lang="en">
                <a:solidFill>
                  <a:schemeClr val="dk1"/>
                </a:solidFill>
                <a:highlight>
                  <a:srgbClr val="FFFFFF"/>
                </a:highlight>
              </a:rPr>
              <a:t>This graph tells us an average number of giveaways of possession per game and once again Minnesota is in the middle.</a:t>
            </a:r>
            <a:endParaRPr>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8aba94220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8aba94220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Fergus</a:t>
            </a:r>
            <a:endParaRPr/>
          </a:p>
          <a:p>
            <a:pPr indent="0" lvl="0" marL="0" rtl="0" algn="l">
              <a:spcBef>
                <a:spcPts val="0"/>
              </a:spcBef>
              <a:spcAft>
                <a:spcPts val="0"/>
              </a:spcAft>
              <a:buNone/>
            </a:pPr>
            <a:r>
              <a:rPr lang="en"/>
              <a:t>This graph shows the ratio of assists to turnovers. This is an indication of how well the team is finding open players and completing passes. </a:t>
            </a:r>
            <a:r>
              <a:rPr lang="en">
                <a:solidFill>
                  <a:srgbClr val="151924"/>
                </a:solidFill>
              </a:rPr>
              <a:t>Minnesota again is fairly average.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8aba94220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8aba94220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Fergus</a:t>
            </a:r>
            <a:endParaRPr/>
          </a:p>
          <a:p>
            <a:pPr indent="0" lvl="0" marL="0" rtl="0" algn="l">
              <a:spcBef>
                <a:spcPts val="0"/>
              </a:spcBef>
              <a:spcAft>
                <a:spcPts val="0"/>
              </a:spcAft>
              <a:buNone/>
            </a:pPr>
            <a:r>
              <a:rPr lang="en"/>
              <a:t>This graph tells us how well a team moves the ball and finds an open player. </a:t>
            </a:r>
            <a:r>
              <a:rPr lang="en">
                <a:solidFill>
                  <a:srgbClr val="151924"/>
                </a:solidFill>
              </a:rPr>
              <a:t>Minnesota does pretty well, but they are not the best.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8aba94220_4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8aba94220_4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Fergus</a:t>
            </a:r>
            <a:endParaRPr/>
          </a:p>
          <a:p>
            <a:pPr indent="0" lvl="0" marL="0" rtl="0" algn="l">
              <a:spcBef>
                <a:spcPts val="0"/>
              </a:spcBef>
              <a:spcAft>
                <a:spcPts val="0"/>
              </a:spcAft>
              <a:buNone/>
            </a:pPr>
            <a:r>
              <a:rPr lang="en"/>
              <a:t>This graphs tells us combined years of experience and once again...Wait a minute! We have a winner! Minnesota are the oldies in the group with more than 3 times of combined experience of the Dallas Wings.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8aba94220_4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8aba94220_4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Veeka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Despite </a:t>
            </a:r>
            <a:r>
              <a:rPr lang="en" sz="1000">
                <a:solidFill>
                  <a:schemeClr val="dk1"/>
                </a:solidFill>
              </a:rPr>
              <a:t>despite looking at one season, w</a:t>
            </a:r>
            <a:r>
              <a:rPr lang="en" sz="1000">
                <a:solidFill>
                  <a:schemeClr val="dk1"/>
                </a:solidFill>
              </a:rPr>
              <a:t>e believe that </a:t>
            </a:r>
            <a:r>
              <a:rPr lang="en" sz="1000">
                <a:solidFill>
                  <a:schemeClr val="dk1"/>
                </a:solidFill>
              </a:rPr>
              <a:t>Minnesota Lynx are a great team.</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It’s important to recognize that </a:t>
            </a:r>
            <a:r>
              <a:rPr lang="en" sz="1000">
                <a:solidFill>
                  <a:schemeClr val="dk1"/>
                </a:solidFill>
              </a:rPr>
              <a:t>here are some stars on the team including </a:t>
            </a:r>
            <a:r>
              <a:rPr lang="en" sz="1000">
                <a:solidFill>
                  <a:schemeClr val="dk1"/>
                </a:solidFill>
              </a:rPr>
              <a:t>Seimone Augustus, Rebekkah Brunson, Maya Moore</a:t>
            </a:r>
            <a:r>
              <a:rPr lang="en" sz="1500">
                <a:solidFill>
                  <a:schemeClr val="dk1"/>
                </a:solidFill>
                <a:latin typeface="Helvetica Neue Light"/>
                <a:ea typeface="Helvetica Neue Light"/>
                <a:cs typeface="Helvetica Neue Light"/>
                <a:sym typeface="Helvetica Neue Light"/>
              </a:rPr>
              <a:t> </a:t>
            </a:r>
            <a:r>
              <a:rPr lang="en" sz="1000">
                <a:solidFill>
                  <a:schemeClr val="dk1"/>
                </a:solidFill>
              </a:rPr>
              <a:t>who</a:t>
            </a:r>
            <a:r>
              <a:rPr lang="en" sz="1000">
                <a:solidFill>
                  <a:schemeClr val="dk1"/>
                </a:solidFill>
              </a:rPr>
              <a:t> were voted Top 20 Players of All Time.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Stars yes but a great team effort is still required</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Looking at each of their stats, they tend to be not the best and not the worst in their league.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But their age and experience in cunning makes them stand out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Most importantly, we believe that “Champions will find a way”</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8aba94220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8aba94220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Fergus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8aba94220_8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8aba94220_8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Roos</a:t>
            </a:r>
            <a:endParaRPr/>
          </a:p>
          <a:p>
            <a:pPr indent="0" lvl="0" marL="0" rtl="0" algn="l">
              <a:spcBef>
                <a:spcPts val="0"/>
              </a:spcBef>
              <a:spcAft>
                <a:spcPts val="0"/>
              </a:spcAft>
              <a:buNone/>
            </a:pPr>
            <a:r>
              <a:rPr lang="en"/>
              <a:t>And even though people still make fun of the WNBA, their level of professionalism is no joke.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Fergus</a:t>
            </a:r>
            <a:endParaRPr/>
          </a:p>
          <a:p>
            <a:pPr indent="0" lvl="0" marL="0" rtl="0" algn="l">
              <a:spcBef>
                <a:spcPts val="0"/>
              </a:spcBef>
              <a:spcAft>
                <a:spcPts val="0"/>
              </a:spcAft>
              <a:buNone/>
            </a:pPr>
            <a:r>
              <a:rPr lang="en"/>
              <a:t>Yeah? Well I did some searching of my own...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8aba94220_4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8aba94220_4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Fergus</a:t>
            </a:r>
            <a:endParaRPr>
              <a:solidFill>
                <a:schemeClr val="dk1"/>
              </a:solidFill>
            </a:endParaRPr>
          </a:p>
          <a:p>
            <a:pPr indent="0" lvl="0" marL="0" rtl="0" algn="l">
              <a:spcBef>
                <a:spcPts val="0"/>
              </a:spcBef>
              <a:spcAft>
                <a:spcPts val="0"/>
              </a:spcAft>
              <a:buClr>
                <a:schemeClr val="dk1"/>
              </a:buClr>
              <a:buSzPts val="1100"/>
              <a:buFont typeface="Arial"/>
              <a:buNone/>
            </a:pPr>
            <a:r>
              <a:t/>
            </a:r>
            <a:endParaRPr sz="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8aba94220_4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8aba94220_4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Fergus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Lindsay Whalen became the player with most career wins WNBA history</a:t>
            </a:r>
            <a:endParaRPr>
              <a:solidFill>
                <a:schemeClr val="dk1"/>
              </a:solidFill>
            </a:endParaRPr>
          </a:p>
          <a:p>
            <a:pPr indent="0" lvl="0" marL="0" rtl="0" algn="l">
              <a:spcBef>
                <a:spcPts val="0"/>
              </a:spcBef>
              <a:spcAft>
                <a:spcPts val="0"/>
              </a:spcAft>
              <a:buClr>
                <a:schemeClr val="dk1"/>
              </a:buClr>
              <a:buSzPts val="1100"/>
              <a:buFont typeface="Arial"/>
              <a:buNone/>
            </a:pPr>
            <a:r>
              <a:t/>
            </a:r>
            <a:endParaRPr sz="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8aba94220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8aba94220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Fergus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And the quartet of Seimone Augustus, Rebekkah Brunson, Maya Moore and Lindsay Whalen became the quartet with most career wins in WNBA history at 122.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8bffaf6da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8bffaf6da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Fergus</a:t>
            </a:r>
            <a:endParaRPr sz="1000"/>
          </a:p>
          <a:p>
            <a:pPr indent="0" lvl="0" marL="0" rtl="0" algn="l">
              <a:spcBef>
                <a:spcPts val="0"/>
              </a:spcBef>
              <a:spcAft>
                <a:spcPts val="0"/>
              </a:spcAft>
              <a:buNone/>
            </a:pPr>
            <a:r>
              <a:rPr lang="en" sz="1000"/>
              <a:t>For that season, Sylvia Fowles was voted WNBA Most Valuable Player Award receiving 35 of the 40 votes. </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8aba94220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8aba94220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Fergus</a:t>
            </a:r>
            <a:endParaRPr sz="1000"/>
          </a:p>
          <a:p>
            <a:pPr indent="0" lvl="0" marL="0" rtl="0" algn="l">
              <a:spcBef>
                <a:spcPts val="0"/>
              </a:spcBef>
              <a:spcAft>
                <a:spcPts val="0"/>
              </a:spcAft>
              <a:buNone/>
            </a:pPr>
            <a:r>
              <a:rPr lang="en" sz="1000"/>
              <a:t>And last but not least, they won the league getting revenge on LA Sparks in a rematch of the 2016 final. </a:t>
            </a:r>
            <a:endParaRPr sz="10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89ee3133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89ee313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Fergus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End of an era. Sadly after being asked year on year how long they would stay at the top, this championship would be their last.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In 2018 and 2019, the team failed to pass the first elimination round. But despite this, they will be remembered among the greatest teams to have ever played in the WNBA.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8aba94220_8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8aba94220_8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Fergus</a:t>
            </a:r>
            <a:endParaRPr/>
          </a:p>
          <a:p>
            <a:pPr indent="0" lvl="0" marL="0" rtl="0" algn="l">
              <a:spcBef>
                <a:spcPts val="0"/>
              </a:spcBef>
              <a:spcAft>
                <a:spcPts val="0"/>
              </a:spcAft>
              <a:buNone/>
            </a:pPr>
            <a:r>
              <a:rPr lang="en"/>
              <a:t>Talking of end of an era, it’s also the end of a presentation. I want to thank my two beautiful assistants, Veeka and Roos. I’ve been Fergus. Thank you and goodnight.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8aba94220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8aba94220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Fergus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8aba94220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8aba94220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Fergus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8aba94220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8aba94220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Fergus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8aba94220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8aba94220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Fergus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8aba94220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8aba94220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Fergus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8aba94220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aba9422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Veeka</a:t>
            </a:r>
            <a:endParaRPr/>
          </a:p>
          <a:p>
            <a:pPr indent="0" lvl="0" marL="0" rtl="0" algn="l">
              <a:spcBef>
                <a:spcPts val="0"/>
              </a:spcBef>
              <a:spcAft>
                <a:spcPts val="0"/>
              </a:spcAft>
              <a:buNone/>
            </a:pPr>
            <a:r>
              <a:rPr lang="en"/>
              <a:t>Let’s take a more closer look, When I googled women’s basketball this is what I get - strong, determined and powerful women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Helvetica Neue Light"/>
              <a:buNone/>
              <a:defRPr>
                <a:latin typeface="Helvetica Neue Light"/>
                <a:ea typeface="Helvetica Neue Light"/>
                <a:cs typeface="Helvetica Neue Light"/>
                <a:sym typeface="Helvetica Neue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1E619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Light"/>
              <a:buNone/>
              <a:defRPr sz="2800">
                <a:solidFill>
                  <a:schemeClr val="dk1"/>
                </a:solidFill>
                <a:latin typeface="Helvetica Neue Light"/>
                <a:ea typeface="Helvetica Neue Light"/>
                <a:cs typeface="Helvetica Neue Light"/>
                <a:sym typeface="Helvetica Neue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49.png"/><Relationship Id="rId6" Type="http://schemas.openxmlformats.org/officeDocument/2006/relationships/image" Target="../media/image43.png"/><Relationship Id="rId7"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52.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27.jpg"/><Relationship Id="rId5"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2040750" y="1195213"/>
            <a:ext cx="5062500" cy="9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solidFill>
                  <a:srgbClr val="FFFFFF"/>
                </a:solidFill>
                <a:latin typeface="Helvetica Neue"/>
                <a:ea typeface="Helvetica Neue"/>
                <a:cs typeface="Helvetica Neue"/>
                <a:sym typeface="Helvetica Neue"/>
              </a:rPr>
              <a:t>WNBA</a:t>
            </a:r>
            <a:endParaRPr b="1" sz="5000">
              <a:solidFill>
                <a:srgbClr val="FFFFFF"/>
              </a:solidFill>
              <a:latin typeface="Helvetica Neue"/>
              <a:ea typeface="Helvetica Neue"/>
              <a:cs typeface="Helvetica Neue"/>
              <a:sym typeface="Helvetica Neue"/>
            </a:endParaRPr>
          </a:p>
        </p:txBody>
      </p:sp>
      <p:pic>
        <p:nvPicPr>
          <p:cNvPr id="55" name="Google Shape;55;p13"/>
          <p:cNvPicPr preferRelativeResize="0"/>
          <p:nvPr/>
        </p:nvPicPr>
        <p:blipFill>
          <a:blip r:embed="rId3">
            <a:alphaModFix/>
          </a:blip>
          <a:stretch>
            <a:fillRect/>
          </a:stretch>
        </p:blipFill>
        <p:spPr>
          <a:xfrm>
            <a:off x="3619500" y="2043288"/>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2"/>
          <p:cNvPicPr preferRelativeResize="0"/>
          <p:nvPr/>
        </p:nvPicPr>
        <p:blipFill>
          <a:blip r:embed="rId3">
            <a:alphaModFix/>
          </a:blip>
          <a:stretch>
            <a:fillRect/>
          </a:stretch>
        </p:blipFill>
        <p:spPr>
          <a:xfrm>
            <a:off x="1517875" y="895788"/>
            <a:ext cx="5810250" cy="326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4"/>
          <p:cNvPicPr preferRelativeResize="0"/>
          <p:nvPr/>
        </p:nvPicPr>
        <p:blipFill>
          <a:blip r:embed="rId3">
            <a:alphaModFix/>
          </a:blip>
          <a:stretch>
            <a:fillRect/>
          </a:stretch>
        </p:blipFill>
        <p:spPr>
          <a:xfrm>
            <a:off x="944488" y="152400"/>
            <a:ext cx="7255026"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5"/>
          <p:cNvSpPr txBox="1"/>
          <p:nvPr/>
        </p:nvSpPr>
        <p:spPr>
          <a:xfrm>
            <a:off x="2251100" y="518200"/>
            <a:ext cx="5062500" cy="18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Helvetica Neue Light"/>
                <a:ea typeface="Helvetica Neue Light"/>
                <a:cs typeface="Helvetica Neue Light"/>
                <a:sym typeface="Helvetica Neue Light"/>
              </a:rPr>
              <a:t>Don’t believe pictures. Believe data!</a:t>
            </a:r>
            <a:endParaRPr sz="4000">
              <a:solidFill>
                <a:srgbClr val="FFFFFF"/>
              </a:solidFill>
              <a:latin typeface="Helvetica Neue Light"/>
              <a:ea typeface="Helvetica Neue Light"/>
              <a:cs typeface="Helvetica Neue Light"/>
              <a:sym typeface="Helvetica Neue Light"/>
            </a:endParaRPr>
          </a:p>
        </p:txBody>
      </p:sp>
      <p:pic>
        <p:nvPicPr>
          <p:cNvPr id="120" name="Google Shape;120;p25"/>
          <p:cNvPicPr preferRelativeResize="0"/>
          <p:nvPr/>
        </p:nvPicPr>
        <p:blipFill>
          <a:blip r:embed="rId3">
            <a:alphaModFix/>
          </a:blip>
          <a:stretch>
            <a:fillRect/>
          </a:stretch>
        </p:blipFill>
        <p:spPr>
          <a:xfrm>
            <a:off x="6316425" y="2339475"/>
            <a:ext cx="1905000" cy="1905000"/>
          </a:xfrm>
          <a:prstGeom prst="rect">
            <a:avLst/>
          </a:prstGeom>
          <a:noFill/>
          <a:ln>
            <a:noFill/>
          </a:ln>
        </p:spPr>
      </p:pic>
      <p:pic>
        <p:nvPicPr>
          <p:cNvPr id="121" name="Google Shape;121;p25"/>
          <p:cNvPicPr preferRelativeResize="0"/>
          <p:nvPr/>
        </p:nvPicPr>
        <p:blipFill>
          <a:blip r:embed="rId4">
            <a:alphaModFix/>
          </a:blip>
          <a:stretch>
            <a:fillRect/>
          </a:stretch>
        </p:blipFill>
        <p:spPr>
          <a:xfrm>
            <a:off x="1175600" y="2339475"/>
            <a:ext cx="1905000" cy="1905000"/>
          </a:xfrm>
          <a:prstGeom prst="rect">
            <a:avLst/>
          </a:prstGeom>
          <a:noFill/>
          <a:ln>
            <a:noFill/>
          </a:ln>
        </p:spPr>
      </p:pic>
      <p:pic>
        <p:nvPicPr>
          <p:cNvPr id="122" name="Google Shape;122;p25"/>
          <p:cNvPicPr preferRelativeResize="0"/>
          <p:nvPr/>
        </p:nvPicPr>
        <p:blipFill>
          <a:blip r:embed="rId5">
            <a:alphaModFix/>
          </a:blip>
          <a:stretch>
            <a:fillRect/>
          </a:stretch>
        </p:blipFill>
        <p:spPr>
          <a:xfrm>
            <a:off x="3619500" y="2339475"/>
            <a:ext cx="1905000"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6"/>
          <p:cNvPicPr preferRelativeResize="0"/>
          <p:nvPr/>
        </p:nvPicPr>
        <p:blipFill>
          <a:blip r:embed="rId3">
            <a:alphaModFix/>
          </a:blip>
          <a:stretch>
            <a:fillRect/>
          </a:stretch>
        </p:blipFill>
        <p:spPr>
          <a:xfrm>
            <a:off x="1529475" y="980425"/>
            <a:ext cx="6085050" cy="3182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blip>
          <a:srcRect b="8522" l="0" r="0" t="11458"/>
          <a:stretch/>
        </p:blipFill>
        <p:spPr>
          <a:xfrm>
            <a:off x="1297025" y="1256850"/>
            <a:ext cx="6370701" cy="2372825"/>
          </a:xfrm>
          <a:prstGeom prst="rect">
            <a:avLst/>
          </a:prstGeom>
          <a:noFill/>
          <a:ln>
            <a:noFill/>
          </a:ln>
        </p:spPr>
      </p:pic>
      <p:sp>
        <p:nvSpPr>
          <p:cNvPr id="133" name="Google Shape;133;p27"/>
          <p:cNvSpPr/>
          <p:nvPr/>
        </p:nvSpPr>
        <p:spPr>
          <a:xfrm>
            <a:off x="2059150" y="3675425"/>
            <a:ext cx="5235000" cy="1363800"/>
          </a:xfrm>
          <a:prstGeom prst="wedgeRoundRectCallout">
            <a:avLst>
              <a:gd fmla="val 49169" name="adj1"/>
              <a:gd fmla="val -17619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txBox="1"/>
          <p:nvPr/>
        </p:nvSpPr>
        <p:spPr>
          <a:xfrm>
            <a:off x="2840750" y="3713200"/>
            <a:ext cx="38310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Helvetica Neue Light"/>
                <a:ea typeface="Helvetica Neue Light"/>
                <a:cs typeface="Helvetica Neue Light"/>
                <a:sym typeface="Helvetica Neue Light"/>
              </a:rPr>
              <a:t>‘Oh my!’</a:t>
            </a:r>
            <a:endParaRPr sz="2000">
              <a:latin typeface="Helvetica Neue Light"/>
              <a:ea typeface="Helvetica Neue Light"/>
              <a:cs typeface="Helvetica Neue Light"/>
              <a:sym typeface="Helvetica Neue Light"/>
            </a:endParaRPr>
          </a:p>
        </p:txBody>
      </p:sp>
      <p:sp>
        <p:nvSpPr>
          <p:cNvPr id="135" name="Google Shape;135;p27"/>
          <p:cNvSpPr txBox="1"/>
          <p:nvPr/>
        </p:nvSpPr>
        <p:spPr>
          <a:xfrm>
            <a:off x="2145400" y="370350"/>
            <a:ext cx="50625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Avg. age on the court</a:t>
            </a:r>
            <a:endParaRPr sz="4000">
              <a:latin typeface="Helvetica Neue Light"/>
              <a:ea typeface="Helvetica Neue Light"/>
              <a:cs typeface="Helvetica Neue Light"/>
              <a:sym typeface="Helvetica Neue Light"/>
            </a:endParaRPr>
          </a:p>
        </p:txBody>
      </p:sp>
      <p:pic>
        <p:nvPicPr>
          <p:cNvPr id="136" name="Google Shape;136;p27"/>
          <p:cNvPicPr preferRelativeResize="0"/>
          <p:nvPr/>
        </p:nvPicPr>
        <p:blipFill rotWithShape="1">
          <a:blip r:embed="rId4">
            <a:alphaModFix/>
          </a:blip>
          <a:srcRect b="0" l="0" r="0" t="0"/>
          <a:stretch/>
        </p:blipFill>
        <p:spPr>
          <a:xfrm>
            <a:off x="7523325" y="1151250"/>
            <a:ext cx="657650" cy="656276"/>
          </a:xfrm>
          <a:prstGeom prst="rect">
            <a:avLst/>
          </a:prstGeom>
          <a:noFill/>
          <a:ln>
            <a:noFill/>
          </a:ln>
        </p:spPr>
      </p:pic>
      <p:pic>
        <p:nvPicPr>
          <p:cNvPr id="137" name="Google Shape;137;p27"/>
          <p:cNvPicPr preferRelativeResize="0"/>
          <p:nvPr/>
        </p:nvPicPr>
        <p:blipFill>
          <a:blip r:embed="rId5">
            <a:alphaModFix/>
          </a:blip>
          <a:stretch>
            <a:fillRect/>
          </a:stretch>
        </p:blipFill>
        <p:spPr>
          <a:xfrm>
            <a:off x="2350555" y="4353379"/>
            <a:ext cx="331008" cy="300869"/>
          </a:xfrm>
          <a:prstGeom prst="rect">
            <a:avLst/>
          </a:prstGeom>
          <a:noFill/>
          <a:ln>
            <a:noFill/>
          </a:ln>
        </p:spPr>
      </p:pic>
      <p:sp>
        <p:nvSpPr>
          <p:cNvPr id="138" name="Google Shape;138;p27"/>
          <p:cNvSpPr txBox="1"/>
          <p:nvPr/>
        </p:nvSpPr>
        <p:spPr>
          <a:xfrm>
            <a:off x="2305797"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23</a:t>
            </a:r>
            <a:endParaRPr sz="1000">
              <a:latin typeface="Helvetica Neue Light"/>
              <a:ea typeface="Helvetica Neue Light"/>
              <a:cs typeface="Helvetica Neue Light"/>
              <a:sym typeface="Helvetica Neue Light"/>
            </a:endParaRPr>
          </a:p>
        </p:txBody>
      </p:sp>
      <p:pic>
        <p:nvPicPr>
          <p:cNvPr id="139" name="Google Shape;139;p27"/>
          <p:cNvPicPr preferRelativeResize="0"/>
          <p:nvPr/>
        </p:nvPicPr>
        <p:blipFill>
          <a:blip r:embed="rId5">
            <a:alphaModFix/>
          </a:blip>
          <a:stretch>
            <a:fillRect/>
          </a:stretch>
        </p:blipFill>
        <p:spPr>
          <a:xfrm>
            <a:off x="2885498" y="4353379"/>
            <a:ext cx="331008" cy="300869"/>
          </a:xfrm>
          <a:prstGeom prst="rect">
            <a:avLst/>
          </a:prstGeom>
          <a:noFill/>
          <a:ln>
            <a:noFill/>
          </a:ln>
        </p:spPr>
      </p:pic>
      <p:sp>
        <p:nvSpPr>
          <p:cNvPr id="140" name="Google Shape;140;p27"/>
          <p:cNvSpPr txBox="1"/>
          <p:nvPr/>
        </p:nvSpPr>
        <p:spPr>
          <a:xfrm>
            <a:off x="2840740"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25</a:t>
            </a:r>
            <a:endParaRPr sz="1000">
              <a:latin typeface="Helvetica Neue Light"/>
              <a:ea typeface="Helvetica Neue Light"/>
              <a:cs typeface="Helvetica Neue Light"/>
              <a:sym typeface="Helvetica Neue Light"/>
            </a:endParaRPr>
          </a:p>
        </p:txBody>
      </p:sp>
      <p:pic>
        <p:nvPicPr>
          <p:cNvPr id="141" name="Google Shape;141;p27"/>
          <p:cNvPicPr preferRelativeResize="0"/>
          <p:nvPr/>
        </p:nvPicPr>
        <p:blipFill>
          <a:blip r:embed="rId5">
            <a:alphaModFix/>
          </a:blip>
          <a:stretch>
            <a:fillRect/>
          </a:stretch>
        </p:blipFill>
        <p:spPr>
          <a:xfrm>
            <a:off x="3401114" y="4353379"/>
            <a:ext cx="331008" cy="300869"/>
          </a:xfrm>
          <a:prstGeom prst="rect">
            <a:avLst/>
          </a:prstGeom>
          <a:noFill/>
          <a:ln>
            <a:noFill/>
          </a:ln>
        </p:spPr>
      </p:pic>
      <p:sp>
        <p:nvSpPr>
          <p:cNvPr id="142" name="Google Shape;142;p27"/>
          <p:cNvSpPr txBox="1"/>
          <p:nvPr/>
        </p:nvSpPr>
        <p:spPr>
          <a:xfrm>
            <a:off x="3356356"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26</a:t>
            </a:r>
            <a:endParaRPr sz="1000">
              <a:latin typeface="Helvetica Neue Light"/>
              <a:ea typeface="Helvetica Neue Light"/>
              <a:cs typeface="Helvetica Neue Light"/>
              <a:sym typeface="Helvetica Neue Light"/>
            </a:endParaRPr>
          </a:p>
        </p:txBody>
      </p:sp>
      <p:pic>
        <p:nvPicPr>
          <p:cNvPr id="143" name="Google Shape;143;p27"/>
          <p:cNvPicPr preferRelativeResize="0"/>
          <p:nvPr/>
        </p:nvPicPr>
        <p:blipFill>
          <a:blip r:embed="rId5">
            <a:alphaModFix/>
          </a:blip>
          <a:stretch>
            <a:fillRect/>
          </a:stretch>
        </p:blipFill>
        <p:spPr>
          <a:xfrm>
            <a:off x="3930200" y="4353379"/>
            <a:ext cx="331008" cy="300869"/>
          </a:xfrm>
          <a:prstGeom prst="rect">
            <a:avLst/>
          </a:prstGeom>
          <a:noFill/>
          <a:ln>
            <a:noFill/>
          </a:ln>
        </p:spPr>
      </p:pic>
      <p:sp>
        <p:nvSpPr>
          <p:cNvPr id="144" name="Google Shape;144;p27"/>
          <p:cNvSpPr txBox="1"/>
          <p:nvPr/>
        </p:nvSpPr>
        <p:spPr>
          <a:xfrm>
            <a:off x="3885443"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27</a:t>
            </a:r>
            <a:endParaRPr sz="1000">
              <a:latin typeface="Helvetica Neue Light"/>
              <a:ea typeface="Helvetica Neue Light"/>
              <a:cs typeface="Helvetica Neue Light"/>
              <a:sym typeface="Helvetica Neue Light"/>
            </a:endParaRPr>
          </a:p>
        </p:txBody>
      </p:sp>
      <p:pic>
        <p:nvPicPr>
          <p:cNvPr id="145" name="Google Shape;145;p27"/>
          <p:cNvPicPr preferRelativeResize="0"/>
          <p:nvPr/>
        </p:nvPicPr>
        <p:blipFill>
          <a:blip r:embed="rId5">
            <a:alphaModFix/>
          </a:blip>
          <a:stretch>
            <a:fillRect/>
          </a:stretch>
        </p:blipFill>
        <p:spPr>
          <a:xfrm>
            <a:off x="4451673" y="4353379"/>
            <a:ext cx="331008" cy="300869"/>
          </a:xfrm>
          <a:prstGeom prst="rect">
            <a:avLst/>
          </a:prstGeom>
          <a:noFill/>
          <a:ln>
            <a:noFill/>
          </a:ln>
        </p:spPr>
      </p:pic>
      <p:sp>
        <p:nvSpPr>
          <p:cNvPr id="146" name="Google Shape;146;p27"/>
          <p:cNvSpPr txBox="1"/>
          <p:nvPr/>
        </p:nvSpPr>
        <p:spPr>
          <a:xfrm>
            <a:off x="4406915"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31</a:t>
            </a:r>
            <a:endParaRPr sz="1000">
              <a:latin typeface="Helvetica Neue Light"/>
              <a:ea typeface="Helvetica Neue Light"/>
              <a:cs typeface="Helvetica Neue Light"/>
              <a:sym typeface="Helvetica Neue Light"/>
            </a:endParaRPr>
          </a:p>
        </p:txBody>
      </p:sp>
      <p:pic>
        <p:nvPicPr>
          <p:cNvPr id="147" name="Google Shape;147;p27"/>
          <p:cNvPicPr preferRelativeResize="0"/>
          <p:nvPr/>
        </p:nvPicPr>
        <p:blipFill>
          <a:blip r:embed="rId5">
            <a:alphaModFix/>
          </a:blip>
          <a:stretch>
            <a:fillRect/>
          </a:stretch>
        </p:blipFill>
        <p:spPr>
          <a:xfrm>
            <a:off x="4986616" y="4353379"/>
            <a:ext cx="331008" cy="300869"/>
          </a:xfrm>
          <a:prstGeom prst="rect">
            <a:avLst/>
          </a:prstGeom>
          <a:noFill/>
          <a:ln>
            <a:noFill/>
          </a:ln>
        </p:spPr>
      </p:pic>
      <p:sp>
        <p:nvSpPr>
          <p:cNvPr id="148" name="Google Shape;148;p27"/>
          <p:cNvSpPr txBox="1"/>
          <p:nvPr/>
        </p:nvSpPr>
        <p:spPr>
          <a:xfrm>
            <a:off x="4941858"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32</a:t>
            </a:r>
            <a:endParaRPr sz="1000">
              <a:latin typeface="Helvetica Neue Light"/>
              <a:ea typeface="Helvetica Neue Light"/>
              <a:cs typeface="Helvetica Neue Light"/>
              <a:sym typeface="Helvetica Neue Light"/>
            </a:endParaRPr>
          </a:p>
        </p:txBody>
      </p:sp>
      <p:pic>
        <p:nvPicPr>
          <p:cNvPr id="149" name="Google Shape;149;p27"/>
          <p:cNvPicPr preferRelativeResize="0"/>
          <p:nvPr/>
        </p:nvPicPr>
        <p:blipFill>
          <a:blip r:embed="rId5">
            <a:alphaModFix/>
          </a:blip>
          <a:stretch>
            <a:fillRect/>
          </a:stretch>
        </p:blipFill>
        <p:spPr>
          <a:xfrm>
            <a:off x="5502232" y="4353379"/>
            <a:ext cx="331008" cy="300869"/>
          </a:xfrm>
          <a:prstGeom prst="rect">
            <a:avLst/>
          </a:prstGeom>
          <a:noFill/>
          <a:ln>
            <a:noFill/>
          </a:ln>
        </p:spPr>
      </p:pic>
      <p:sp>
        <p:nvSpPr>
          <p:cNvPr id="150" name="Google Shape;150;p27"/>
          <p:cNvSpPr txBox="1"/>
          <p:nvPr/>
        </p:nvSpPr>
        <p:spPr>
          <a:xfrm>
            <a:off x="5457475" y="4599711"/>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33</a:t>
            </a:r>
            <a:endParaRPr sz="1000">
              <a:latin typeface="Helvetica Neue Light"/>
              <a:ea typeface="Helvetica Neue Light"/>
              <a:cs typeface="Helvetica Neue Light"/>
              <a:sym typeface="Helvetica Neue Light"/>
            </a:endParaRPr>
          </a:p>
        </p:txBody>
      </p:sp>
      <p:pic>
        <p:nvPicPr>
          <p:cNvPr id="151" name="Google Shape;151;p27"/>
          <p:cNvPicPr preferRelativeResize="0"/>
          <p:nvPr/>
        </p:nvPicPr>
        <p:blipFill>
          <a:blip r:embed="rId5">
            <a:alphaModFix/>
          </a:blip>
          <a:stretch>
            <a:fillRect/>
          </a:stretch>
        </p:blipFill>
        <p:spPr>
          <a:xfrm>
            <a:off x="6031344" y="4353372"/>
            <a:ext cx="331039" cy="300868"/>
          </a:xfrm>
          <a:prstGeom prst="rect">
            <a:avLst/>
          </a:prstGeom>
          <a:noFill/>
          <a:ln>
            <a:noFill/>
          </a:ln>
        </p:spPr>
      </p:pic>
      <p:sp>
        <p:nvSpPr>
          <p:cNvPr id="152" name="Google Shape;152;p27"/>
          <p:cNvSpPr txBox="1"/>
          <p:nvPr/>
        </p:nvSpPr>
        <p:spPr>
          <a:xfrm>
            <a:off x="5986582" y="4599704"/>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34</a:t>
            </a:r>
            <a:endParaRPr sz="1000">
              <a:latin typeface="Helvetica Neue Light"/>
              <a:ea typeface="Helvetica Neue Light"/>
              <a:cs typeface="Helvetica Neue Light"/>
              <a:sym typeface="Helvetica Neue Light"/>
            </a:endParaRPr>
          </a:p>
        </p:txBody>
      </p:sp>
      <p:pic>
        <p:nvPicPr>
          <p:cNvPr id="153" name="Google Shape;153;p27"/>
          <p:cNvPicPr preferRelativeResize="0"/>
          <p:nvPr/>
        </p:nvPicPr>
        <p:blipFill>
          <a:blip r:embed="rId5">
            <a:alphaModFix/>
          </a:blip>
          <a:stretch>
            <a:fillRect/>
          </a:stretch>
        </p:blipFill>
        <p:spPr>
          <a:xfrm>
            <a:off x="6495944" y="4353372"/>
            <a:ext cx="331039" cy="300868"/>
          </a:xfrm>
          <a:prstGeom prst="rect">
            <a:avLst/>
          </a:prstGeom>
          <a:noFill/>
          <a:ln>
            <a:noFill/>
          </a:ln>
        </p:spPr>
      </p:pic>
      <p:sp>
        <p:nvSpPr>
          <p:cNvPr id="154" name="Google Shape;154;p27"/>
          <p:cNvSpPr txBox="1"/>
          <p:nvPr/>
        </p:nvSpPr>
        <p:spPr>
          <a:xfrm>
            <a:off x="6451182" y="4599704"/>
            <a:ext cx="57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Light"/>
                <a:ea typeface="Helvetica Neue Light"/>
                <a:cs typeface="Helvetica Neue Light"/>
                <a:sym typeface="Helvetica Neue Light"/>
              </a:rPr>
              <a:t>35</a:t>
            </a:r>
            <a:endParaRPr sz="1000">
              <a:latin typeface="Helvetica Neue Light"/>
              <a:ea typeface="Helvetica Neue Light"/>
              <a:cs typeface="Helvetica Neue Light"/>
              <a:sym typeface="Helvetica Neue Light"/>
            </a:endParaRPr>
          </a:p>
        </p:txBody>
      </p:sp>
      <p:pic>
        <p:nvPicPr>
          <p:cNvPr id="155" name="Google Shape;155;p27"/>
          <p:cNvPicPr preferRelativeResize="0"/>
          <p:nvPr/>
        </p:nvPicPr>
        <p:blipFill>
          <a:blip r:embed="rId5">
            <a:alphaModFix/>
          </a:blip>
          <a:stretch>
            <a:fillRect/>
          </a:stretch>
        </p:blipFill>
        <p:spPr>
          <a:xfrm>
            <a:off x="6623294" y="4052512"/>
            <a:ext cx="331039" cy="300868"/>
          </a:xfrm>
          <a:prstGeom prst="rect">
            <a:avLst/>
          </a:prstGeom>
          <a:noFill/>
          <a:ln>
            <a:noFill/>
          </a:ln>
        </p:spPr>
      </p:pic>
      <p:pic>
        <p:nvPicPr>
          <p:cNvPr id="156" name="Google Shape;156;p27"/>
          <p:cNvPicPr preferRelativeResize="0"/>
          <p:nvPr/>
        </p:nvPicPr>
        <p:blipFill>
          <a:blip r:embed="rId5">
            <a:alphaModFix/>
          </a:blip>
          <a:stretch>
            <a:fillRect/>
          </a:stretch>
        </p:blipFill>
        <p:spPr>
          <a:xfrm>
            <a:off x="6743569" y="3751627"/>
            <a:ext cx="331039" cy="300868"/>
          </a:xfrm>
          <a:prstGeom prst="rect">
            <a:avLst/>
          </a:prstGeom>
          <a:noFill/>
          <a:ln>
            <a:noFill/>
          </a:ln>
        </p:spPr>
      </p:pic>
      <p:sp>
        <p:nvSpPr>
          <p:cNvPr id="157" name="Google Shape;157;p27"/>
          <p:cNvSpPr txBox="1"/>
          <p:nvPr/>
        </p:nvSpPr>
        <p:spPr>
          <a:xfrm>
            <a:off x="4461452" y="4765925"/>
            <a:ext cx="99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Helvetica Neue Light"/>
                <a:ea typeface="Helvetica Neue Light"/>
                <a:cs typeface="Helvetica Neue Light"/>
                <a:sym typeface="Helvetica Neue Light"/>
              </a:rPr>
              <a:t>years old</a:t>
            </a:r>
            <a:endParaRPr i="1" sz="800">
              <a:latin typeface="Helvetica Neue Light"/>
              <a:ea typeface="Helvetica Neue Light"/>
              <a:cs typeface="Helvetica Neue Light"/>
              <a:sym typeface="Helvetica Neue Light"/>
            </a:endParaRPr>
          </a:p>
        </p:txBody>
      </p:sp>
      <p:sp>
        <p:nvSpPr>
          <p:cNvPr id="158" name="Google Shape;158;p27"/>
          <p:cNvSpPr txBox="1"/>
          <p:nvPr/>
        </p:nvSpPr>
        <p:spPr>
          <a:xfrm rot="-5400000">
            <a:off x="1711002" y="4066288"/>
            <a:ext cx="9936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Helvetica Neue Light"/>
                <a:ea typeface="Helvetica Neue Light"/>
                <a:cs typeface="Helvetica Neue Light"/>
                <a:sym typeface="Helvetica Neue Light"/>
              </a:rPr>
              <a:t>Number of players</a:t>
            </a:r>
            <a:endParaRPr i="1" sz="8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nvSpPr>
        <p:spPr>
          <a:xfrm>
            <a:off x="2618700" y="516650"/>
            <a:ext cx="3906600" cy="18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Helvetica Neue Light"/>
                <a:ea typeface="Helvetica Neue Light"/>
                <a:cs typeface="Helvetica Neue Light"/>
                <a:sym typeface="Helvetica Neue Light"/>
              </a:rPr>
              <a:t>So what?</a:t>
            </a:r>
            <a:endParaRPr sz="5000">
              <a:solidFill>
                <a:srgbClr val="FFFFF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 sz="5000">
                <a:solidFill>
                  <a:srgbClr val="FFFFFF"/>
                </a:solidFill>
                <a:latin typeface="Helvetica Neue Light"/>
                <a:ea typeface="Helvetica Neue Light"/>
                <a:cs typeface="Helvetica Neue Light"/>
                <a:sym typeface="Helvetica Neue Light"/>
              </a:rPr>
              <a:t>Who cares?</a:t>
            </a:r>
            <a:endParaRPr sz="5000">
              <a:solidFill>
                <a:srgbClr val="FFFFFF"/>
              </a:solidFill>
              <a:latin typeface="Helvetica Neue Light"/>
              <a:ea typeface="Helvetica Neue Light"/>
              <a:cs typeface="Helvetica Neue Light"/>
              <a:sym typeface="Helvetica Neue Light"/>
            </a:endParaRPr>
          </a:p>
        </p:txBody>
      </p:sp>
      <p:pic>
        <p:nvPicPr>
          <p:cNvPr id="164" name="Google Shape;164;p28"/>
          <p:cNvPicPr preferRelativeResize="0"/>
          <p:nvPr/>
        </p:nvPicPr>
        <p:blipFill>
          <a:blip r:embed="rId3">
            <a:alphaModFix/>
          </a:blip>
          <a:stretch>
            <a:fillRect/>
          </a:stretch>
        </p:blipFill>
        <p:spPr>
          <a:xfrm>
            <a:off x="3293475" y="2340850"/>
            <a:ext cx="2286000" cy="228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5886250" y="0"/>
            <a:ext cx="3385374" cy="4297800"/>
          </a:xfrm>
          <a:prstGeom prst="rect">
            <a:avLst/>
          </a:prstGeom>
          <a:noFill/>
          <a:ln>
            <a:noFill/>
          </a:ln>
        </p:spPr>
      </p:pic>
      <p:pic>
        <p:nvPicPr>
          <p:cNvPr id="170" name="Google Shape;170;p29"/>
          <p:cNvPicPr preferRelativeResize="0"/>
          <p:nvPr/>
        </p:nvPicPr>
        <p:blipFill>
          <a:blip r:embed="rId4">
            <a:alphaModFix/>
          </a:blip>
          <a:stretch>
            <a:fillRect/>
          </a:stretch>
        </p:blipFill>
        <p:spPr>
          <a:xfrm>
            <a:off x="276463" y="3529313"/>
            <a:ext cx="4853950" cy="2054800"/>
          </a:xfrm>
          <a:prstGeom prst="rect">
            <a:avLst/>
          </a:prstGeom>
          <a:noFill/>
          <a:ln>
            <a:noFill/>
          </a:ln>
        </p:spPr>
      </p:pic>
      <p:pic>
        <p:nvPicPr>
          <p:cNvPr id="171" name="Google Shape;171;p29"/>
          <p:cNvPicPr preferRelativeResize="0"/>
          <p:nvPr/>
        </p:nvPicPr>
        <p:blipFill>
          <a:blip r:embed="rId5">
            <a:alphaModFix/>
          </a:blip>
          <a:stretch>
            <a:fillRect/>
          </a:stretch>
        </p:blipFill>
        <p:spPr>
          <a:xfrm>
            <a:off x="-407237" y="1803875"/>
            <a:ext cx="5240773" cy="2054800"/>
          </a:xfrm>
          <a:prstGeom prst="rect">
            <a:avLst/>
          </a:prstGeom>
          <a:noFill/>
          <a:ln>
            <a:noFill/>
          </a:ln>
        </p:spPr>
      </p:pic>
      <p:pic>
        <p:nvPicPr>
          <p:cNvPr id="172" name="Google Shape;172;p29"/>
          <p:cNvPicPr preferRelativeResize="0"/>
          <p:nvPr/>
        </p:nvPicPr>
        <p:blipFill>
          <a:blip r:embed="rId6">
            <a:alphaModFix/>
          </a:blip>
          <a:stretch>
            <a:fillRect/>
          </a:stretch>
        </p:blipFill>
        <p:spPr>
          <a:xfrm>
            <a:off x="276475" y="-237687"/>
            <a:ext cx="5669601" cy="2872725"/>
          </a:xfrm>
          <a:prstGeom prst="rect">
            <a:avLst/>
          </a:prstGeom>
          <a:noFill/>
          <a:ln>
            <a:noFill/>
          </a:ln>
        </p:spPr>
      </p:pic>
      <p:sp>
        <p:nvSpPr>
          <p:cNvPr id="173" name="Google Shape;173;p29"/>
          <p:cNvSpPr txBox="1"/>
          <p:nvPr/>
        </p:nvSpPr>
        <p:spPr>
          <a:xfrm>
            <a:off x="2600100" y="972075"/>
            <a:ext cx="3219600" cy="886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highlight>
                  <a:srgbClr val="FFFF00"/>
                </a:highlight>
                <a:latin typeface="Helvetica Neue Light"/>
                <a:ea typeface="Helvetica Neue Light"/>
                <a:cs typeface="Helvetica Neue Light"/>
                <a:sym typeface="Helvetica Neue Light"/>
              </a:rPr>
              <a:t>OId but gold?</a:t>
            </a:r>
            <a:endParaRPr sz="4000">
              <a:highlight>
                <a:srgbClr val="FFFF00"/>
              </a:highlight>
              <a:latin typeface="Helvetica Neue Light"/>
              <a:ea typeface="Helvetica Neue Light"/>
              <a:cs typeface="Helvetica Neue Light"/>
              <a:sym typeface="Helvetica Neue Light"/>
            </a:endParaRPr>
          </a:p>
        </p:txBody>
      </p:sp>
      <p:pic>
        <p:nvPicPr>
          <p:cNvPr id="174" name="Google Shape;174;p29"/>
          <p:cNvPicPr preferRelativeResize="0"/>
          <p:nvPr/>
        </p:nvPicPr>
        <p:blipFill>
          <a:blip r:embed="rId7">
            <a:alphaModFix/>
          </a:blip>
          <a:stretch>
            <a:fillRect/>
          </a:stretch>
        </p:blipFill>
        <p:spPr>
          <a:xfrm>
            <a:off x="4722825" y="2649177"/>
            <a:ext cx="5240751" cy="2726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8" name="Shape 178"/>
        <p:cNvGrpSpPr/>
        <p:nvPr/>
      </p:nvGrpSpPr>
      <p:grpSpPr>
        <a:xfrm>
          <a:off x="0" y="0"/>
          <a:ext cx="0" cy="0"/>
          <a:chOff x="0" y="0"/>
          <a:chExt cx="0" cy="0"/>
        </a:xfrm>
      </p:grpSpPr>
      <p:sp>
        <p:nvSpPr>
          <p:cNvPr id="179" name="Google Shape;179;p30"/>
          <p:cNvSpPr txBox="1"/>
          <p:nvPr/>
        </p:nvSpPr>
        <p:spPr>
          <a:xfrm>
            <a:off x="1459900" y="145900"/>
            <a:ext cx="66504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02122"/>
                </a:solidFill>
                <a:latin typeface="Helvetica Neue Light"/>
                <a:ea typeface="Helvetica Neue Light"/>
                <a:cs typeface="Helvetica Neue Light"/>
                <a:sym typeface="Helvetica Neue Light"/>
              </a:rPr>
              <a:t>But how long can it last? </a:t>
            </a:r>
            <a:endParaRPr sz="4000">
              <a:solidFill>
                <a:srgbClr val="202122"/>
              </a:solidFill>
              <a:latin typeface="Helvetica Neue Light"/>
              <a:ea typeface="Helvetica Neue Light"/>
              <a:cs typeface="Helvetica Neue Light"/>
              <a:sym typeface="Helvetica Neue Light"/>
            </a:endParaRPr>
          </a:p>
        </p:txBody>
      </p:sp>
      <p:pic>
        <p:nvPicPr>
          <p:cNvPr id="180" name="Google Shape;180;p30"/>
          <p:cNvPicPr preferRelativeResize="0"/>
          <p:nvPr/>
        </p:nvPicPr>
        <p:blipFill rotWithShape="1">
          <a:blip r:embed="rId3">
            <a:alphaModFix/>
          </a:blip>
          <a:srcRect b="30853" l="0" r="0" t="0"/>
          <a:stretch/>
        </p:blipFill>
        <p:spPr>
          <a:xfrm>
            <a:off x="70375" y="846325"/>
            <a:ext cx="6595774" cy="1211125"/>
          </a:xfrm>
          <a:prstGeom prst="rect">
            <a:avLst/>
          </a:prstGeom>
          <a:noFill/>
          <a:ln>
            <a:noFill/>
          </a:ln>
        </p:spPr>
      </p:pic>
      <p:pic>
        <p:nvPicPr>
          <p:cNvPr id="181" name="Google Shape;181;p30"/>
          <p:cNvPicPr preferRelativeResize="0"/>
          <p:nvPr/>
        </p:nvPicPr>
        <p:blipFill>
          <a:blip r:embed="rId4">
            <a:alphaModFix/>
          </a:blip>
          <a:stretch>
            <a:fillRect/>
          </a:stretch>
        </p:blipFill>
        <p:spPr>
          <a:xfrm>
            <a:off x="-57650" y="2057453"/>
            <a:ext cx="3721976" cy="3335449"/>
          </a:xfrm>
          <a:prstGeom prst="rect">
            <a:avLst/>
          </a:prstGeom>
          <a:noFill/>
          <a:ln>
            <a:noFill/>
          </a:ln>
        </p:spPr>
      </p:pic>
      <p:pic>
        <p:nvPicPr>
          <p:cNvPr id="182" name="Google Shape;182;p30"/>
          <p:cNvPicPr preferRelativeResize="0"/>
          <p:nvPr/>
        </p:nvPicPr>
        <p:blipFill>
          <a:blip r:embed="rId5">
            <a:alphaModFix/>
          </a:blip>
          <a:stretch>
            <a:fillRect/>
          </a:stretch>
        </p:blipFill>
        <p:spPr>
          <a:xfrm>
            <a:off x="2937913" y="4383213"/>
            <a:ext cx="6219825" cy="504825"/>
          </a:xfrm>
          <a:prstGeom prst="rect">
            <a:avLst/>
          </a:prstGeom>
          <a:noFill/>
          <a:ln>
            <a:noFill/>
          </a:ln>
        </p:spPr>
      </p:pic>
      <p:pic>
        <p:nvPicPr>
          <p:cNvPr id="183" name="Google Shape;183;p30"/>
          <p:cNvPicPr preferRelativeResize="0"/>
          <p:nvPr/>
        </p:nvPicPr>
        <p:blipFill>
          <a:blip r:embed="rId6">
            <a:alphaModFix/>
          </a:blip>
          <a:stretch>
            <a:fillRect/>
          </a:stretch>
        </p:blipFill>
        <p:spPr>
          <a:xfrm>
            <a:off x="2577463" y="3036700"/>
            <a:ext cx="6372225" cy="1076325"/>
          </a:xfrm>
          <a:prstGeom prst="rect">
            <a:avLst/>
          </a:prstGeom>
          <a:noFill/>
          <a:ln>
            <a:noFill/>
          </a:ln>
        </p:spPr>
      </p:pic>
      <p:pic>
        <p:nvPicPr>
          <p:cNvPr id="184" name="Google Shape;184;p30"/>
          <p:cNvPicPr preferRelativeResize="0"/>
          <p:nvPr/>
        </p:nvPicPr>
        <p:blipFill>
          <a:blip r:embed="rId7">
            <a:alphaModFix/>
          </a:blip>
          <a:stretch>
            <a:fillRect/>
          </a:stretch>
        </p:blipFill>
        <p:spPr>
          <a:xfrm>
            <a:off x="4082404" y="1786223"/>
            <a:ext cx="4867295" cy="107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nvSpPr>
        <p:spPr>
          <a:xfrm>
            <a:off x="1248700" y="846225"/>
            <a:ext cx="65091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Helvetica Neue Light"/>
                <a:ea typeface="Helvetica Neue Light"/>
                <a:cs typeface="Helvetica Neue Light"/>
                <a:sym typeface="Helvetica Neue Light"/>
              </a:rPr>
              <a:t>What makes a great team?</a:t>
            </a:r>
            <a:endParaRPr sz="4000">
              <a:solidFill>
                <a:srgbClr val="FFFFFF"/>
              </a:solidFill>
              <a:latin typeface="Helvetica Neue Light"/>
              <a:ea typeface="Helvetica Neue Light"/>
              <a:cs typeface="Helvetica Neue Light"/>
              <a:sym typeface="Helvetica Neue Light"/>
            </a:endParaRPr>
          </a:p>
        </p:txBody>
      </p:sp>
      <p:pic>
        <p:nvPicPr>
          <p:cNvPr id="190" name="Google Shape;190;p31"/>
          <p:cNvPicPr preferRelativeResize="0"/>
          <p:nvPr/>
        </p:nvPicPr>
        <p:blipFill>
          <a:blip r:embed="rId3">
            <a:alphaModFix/>
          </a:blip>
          <a:stretch>
            <a:fillRect/>
          </a:stretch>
        </p:blipFill>
        <p:spPr>
          <a:xfrm>
            <a:off x="5433325" y="2314075"/>
            <a:ext cx="1905000" cy="1905000"/>
          </a:xfrm>
          <a:prstGeom prst="rect">
            <a:avLst/>
          </a:prstGeom>
          <a:noFill/>
          <a:ln>
            <a:noFill/>
          </a:ln>
        </p:spPr>
      </p:pic>
      <p:sp>
        <p:nvSpPr>
          <p:cNvPr id="191" name="Google Shape;191;p31"/>
          <p:cNvSpPr/>
          <p:nvPr/>
        </p:nvSpPr>
        <p:spPr>
          <a:xfrm>
            <a:off x="7266025" y="1884650"/>
            <a:ext cx="1675200" cy="942300"/>
          </a:xfrm>
          <a:prstGeom prst="wedgeEllipseCallout">
            <a:avLst>
              <a:gd fmla="val -51935" name="adj1"/>
              <a:gd fmla="val 46296"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Oh, hell no!</a:t>
            </a:r>
            <a:endParaRPr b="1">
              <a:latin typeface="Helvetica Neue"/>
              <a:ea typeface="Helvetica Neue"/>
              <a:cs typeface="Helvetica Neue"/>
              <a:sym typeface="Helvetica Neue"/>
            </a:endParaRPr>
          </a:p>
        </p:txBody>
      </p:sp>
      <p:pic>
        <p:nvPicPr>
          <p:cNvPr id="192" name="Google Shape;192;p31"/>
          <p:cNvPicPr preferRelativeResize="0"/>
          <p:nvPr/>
        </p:nvPicPr>
        <p:blipFill>
          <a:blip r:embed="rId4">
            <a:alphaModFix/>
          </a:blip>
          <a:stretch>
            <a:fillRect/>
          </a:stretch>
        </p:blipFill>
        <p:spPr>
          <a:xfrm>
            <a:off x="3269575" y="2314075"/>
            <a:ext cx="1905000" cy="1905000"/>
          </a:xfrm>
          <a:prstGeom prst="rect">
            <a:avLst/>
          </a:prstGeom>
          <a:noFill/>
          <a:ln>
            <a:noFill/>
          </a:ln>
        </p:spPr>
      </p:pic>
      <p:grpSp>
        <p:nvGrpSpPr>
          <p:cNvPr id="193" name="Google Shape;193;p31"/>
          <p:cNvGrpSpPr/>
          <p:nvPr/>
        </p:nvGrpSpPr>
        <p:grpSpPr>
          <a:xfrm>
            <a:off x="648625" y="1884650"/>
            <a:ext cx="2362200" cy="2914975"/>
            <a:chOff x="648625" y="1884650"/>
            <a:chExt cx="2362200" cy="2914975"/>
          </a:xfrm>
        </p:grpSpPr>
        <p:pic>
          <p:nvPicPr>
            <p:cNvPr id="194" name="Google Shape;194;p31"/>
            <p:cNvPicPr preferRelativeResize="0"/>
            <p:nvPr/>
          </p:nvPicPr>
          <p:blipFill>
            <a:blip r:embed="rId5">
              <a:alphaModFix/>
            </a:blip>
            <a:stretch>
              <a:fillRect/>
            </a:stretch>
          </p:blipFill>
          <p:spPr>
            <a:xfrm>
              <a:off x="761525" y="2258275"/>
              <a:ext cx="1905000" cy="1905000"/>
            </a:xfrm>
            <a:prstGeom prst="rect">
              <a:avLst/>
            </a:prstGeom>
            <a:noFill/>
            <a:ln>
              <a:noFill/>
            </a:ln>
          </p:spPr>
        </p:pic>
        <p:sp>
          <p:nvSpPr>
            <p:cNvPr id="195" name="Google Shape;195;p31"/>
            <p:cNvSpPr/>
            <p:nvPr/>
          </p:nvSpPr>
          <p:spPr>
            <a:xfrm>
              <a:off x="648625" y="2198100"/>
              <a:ext cx="684600" cy="1144500"/>
            </a:xfrm>
            <a:prstGeom prst="rect">
              <a:avLst/>
            </a:prstGeom>
            <a:solidFill>
              <a:srgbClr val="1E6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2210500" y="1884650"/>
              <a:ext cx="684600" cy="886500"/>
            </a:xfrm>
            <a:prstGeom prst="ellipse">
              <a:avLst/>
            </a:prstGeom>
            <a:solidFill>
              <a:srgbClr val="1E6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2326225" y="2697175"/>
              <a:ext cx="684600" cy="886500"/>
            </a:xfrm>
            <a:prstGeom prst="ellipse">
              <a:avLst/>
            </a:prstGeom>
            <a:solidFill>
              <a:srgbClr val="1E6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1641625" y="3913125"/>
              <a:ext cx="684600" cy="886500"/>
            </a:xfrm>
            <a:prstGeom prst="ellipse">
              <a:avLst/>
            </a:prstGeom>
            <a:solidFill>
              <a:srgbClr val="1E6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31"/>
          <p:cNvGrpSpPr/>
          <p:nvPr/>
        </p:nvGrpSpPr>
        <p:grpSpPr>
          <a:xfrm>
            <a:off x="4342650" y="342195"/>
            <a:ext cx="1853689" cy="729380"/>
            <a:chOff x="4342650" y="342195"/>
            <a:chExt cx="1853689" cy="729380"/>
          </a:xfrm>
        </p:grpSpPr>
        <p:sp>
          <p:nvSpPr>
            <p:cNvPr id="200" name="Google Shape;200;p31"/>
            <p:cNvSpPr/>
            <p:nvPr/>
          </p:nvSpPr>
          <p:spPr>
            <a:xfrm>
              <a:off x="4342650" y="891100"/>
              <a:ext cx="327100" cy="180475"/>
            </a:xfrm>
            <a:custGeom>
              <a:rect b="b" l="l" r="r" t="t"/>
              <a:pathLst>
                <a:path extrusionOk="0" h="7219" w="13084">
                  <a:moveTo>
                    <a:pt x="0" y="902"/>
                  </a:moveTo>
                  <a:cubicBezTo>
                    <a:pt x="1552" y="2973"/>
                    <a:pt x="1924" y="7219"/>
                    <a:pt x="4512" y="7219"/>
                  </a:cubicBezTo>
                  <a:cubicBezTo>
                    <a:pt x="8248" y="7219"/>
                    <a:pt x="10214" y="2391"/>
                    <a:pt x="13084" y="0"/>
                  </a:cubicBezTo>
                </a:path>
              </a:pathLst>
            </a:custGeom>
            <a:noFill/>
            <a:ln cap="flat" cmpd="sng" w="28575">
              <a:solidFill>
                <a:srgbClr val="FFFFFF"/>
              </a:solidFill>
              <a:prstDash val="solid"/>
              <a:round/>
              <a:headEnd len="med" w="med" type="none"/>
              <a:tailEnd len="med" w="med" type="none"/>
            </a:ln>
          </p:spPr>
        </p:sp>
        <p:sp>
          <p:nvSpPr>
            <p:cNvPr id="201" name="Google Shape;201;p31"/>
            <p:cNvSpPr/>
            <p:nvPr/>
          </p:nvSpPr>
          <p:spPr>
            <a:xfrm rot="-1129142">
              <a:off x="4479455" y="549319"/>
              <a:ext cx="185086" cy="274392"/>
            </a:xfrm>
            <a:custGeom>
              <a:rect b="b" l="l" r="r" t="t"/>
              <a:pathLst>
                <a:path extrusionOk="0" h="10975" w="7403">
                  <a:moveTo>
                    <a:pt x="0" y="1931"/>
                  </a:moveTo>
                  <a:cubicBezTo>
                    <a:pt x="0" y="4207"/>
                    <a:pt x="902" y="10975"/>
                    <a:pt x="902" y="8699"/>
                  </a:cubicBezTo>
                  <a:cubicBezTo>
                    <a:pt x="902" y="5975"/>
                    <a:pt x="-122" y="-1348"/>
                    <a:pt x="1804" y="578"/>
                  </a:cubicBezTo>
                  <a:cubicBezTo>
                    <a:pt x="3149" y="1923"/>
                    <a:pt x="3609" y="4090"/>
                    <a:pt x="3609" y="5992"/>
                  </a:cubicBezTo>
                  <a:cubicBezTo>
                    <a:pt x="3609" y="8087"/>
                    <a:pt x="3833" y="-381"/>
                    <a:pt x="5865" y="127"/>
                  </a:cubicBezTo>
                  <a:cubicBezTo>
                    <a:pt x="7954" y="649"/>
                    <a:pt x="7219" y="4290"/>
                    <a:pt x="7219" y="6443"/>
                  </a:cubicBezTo>
                </a:path>
              </a:pathLst>
            </a:custGeom>
            <a:noFill/>
            <a:ln cap="flat" cmpd="sng" w="28575">
              <a:solidFill>
                <a:schemeClr val="lt1"/>
              </a:solidFill>
              <a:prstDash val="solid"/>
              <a:round/>
              <a:headEnd len="med" w="med" type="none"/>
              <a:tailEnd len="med" w="med" type="none"/>
            </a:ln>
          </p:spPr>
        </p:sp>
        <p:sp>
          <p:nvSpPr>
            <p:cNvPr id="202" name="Google Shape;202;p31"/>
            <p:cNvSpPr/>
            <p:nvPr/>
          </p:nvSpPr>
          <p:spPr>
            <a:xfrm>
              <a:off x="4714875" y="507575"/>
              <a:ext cx="33850" cy="135375"/>
            </a:xfrm>
            <a:custGeom>
              <a:rect b="b" l="l" r="r" t="t"/>
              <a:pathLst>
                <a:path extrusionOk="0" h="5415" w="1354">
                  <a:moveTo>
                    <a:pt x="0" y="0"/>
                  </a:moveTo>
                  <a:cubicBezTo>
                    <a:pt x="451" y="1805"/>
                    <a:pt x="1354" y="3554"/>
                    <a:pt x="1354" y="5415"/>
                  </a:cubicBezTo>
                </a:path>
              </a:pathLst>
            </a:custGeom>
            <a:noFill/>
            <a:ln cap="flat" cmpd="sng" w="28575">
              <a:solidFill>
                <a:srgbClr val="FFFFFF"/>
              </a:solidFill>
              <a:prstDash val="solid"/>
              <a:round/>
              <a:headEnd len="med" w="med" type="none"/>
              <a:tailEnd len="med" w="med" type="none"/>
            </a:ln>
          </p:spPr>
        </p:sp>
        <p:sp>
          <p:nvSpPr>
            <p:cNvPr id="203" name="Google Shape;203;p31"/>
            <p:cNvSpPr/>
            <p:nvPr/>
          </p:nvSpPr>
          <p:spPr>
            <a:xfrm>
              <a:off x="4681025" y="417350"/>
              <a:ext cx="33850" cy="36350"/>
            </a:xfrm>
            <a:custGeom>
              <a:rect b="b" l="l" r="r" t="t"/>
              <a:pathLst>
                <a:path extrusionOk="0" h="1454" w="1354">
                  <a:moveTo>
                    <a:pt x="0" y="1353"/>
                  </a:moveTo>
                  <a:cubicBezTo>
                    <a:pt x="605" y="1555"/>
                    <a:pt x="1354" y="638"/>
                    <a:pt x="1354" y="0"/>
                  </a:cubicBezTo>
                </a:path>
              </a:pathLst>
            </a:custGeom>
            <a:noFill/>
            <a:ln cap="flat" cmpd="sng" w="28575">
              <a:solidFill>
                <a:schemeClr val="lt1"/>
              </a:solidFill>
              <a:prstDash val="solid"/>
              <a:round/>
              <a:headEnd len="med" w="med" type="none"/>
              <a:tailEnd len="med" w="med" type="none"/>
            </a:ln>
          </p:spPr>
        </p:sp>
        <p:sp>
          <p:nvSpPr>
            <p:cNvPr id="204" name="Google Shape;204;p31"/>
            <p:cNvSpPr/>
            <p:nvPr/>
          </p:nvSpPr>
          <p:spPr>
            <a:xfrm>
              <a:off x="4793825" y="463901"/>
              <a:ext cx="101525" cy="154950"/>
            </a:xfrm>
            <a:custGeom>
              <a:rect b="b" l="l" r="r" t="t"/>
              <a:pathLst>
                <a:path extrusionOk="0" h="6198" w="4061">
                  <a:moveTo>
                    <a:pt x="0" y="845"/>
                  </a:moveTo>
                  <a:cubicBezTo>
                    <a:pt x="381" y="2368"/>
                    <a:pt x="1354" y="3787"/>
                    <a:pt x="1354" y="5357"/>
                  </a:cubicBezTo>
                  <a:cubicBezTo>
                    <a:pt x="1354" y="7038"/>
                    <a:pt x="-482" y="1793"/>
                    <a:pt x="451" y="394"/>
                  </a:cubicBezTo>
                  <a:cubicBezTo>
                    <a:pt x="1286" y="-857"/>
                    <a:pt x="4061" y="1597"/>
                    <a:pt x="4061" y="3101"/>
                  </a:cubicBezTo>
                </a:path>
              </a:pathLst>
            </a:custGeom>
            <a:noFill/>
            <a:ln cap="flat" cmpd="sng" w="28575">
              <a:solidFill>
                <a:srgbClr val="FFFFFF"/>
              </a:solidFill>
              <a:prstDash val="solid"/>
              <a:round/>
              <a:headEnd len="med" w="med" type="none"/>
              <a:tailEnd len="med" w="med" type="none"/>
            </a:ln>
          </p:spPr>
        </p:sp>
        <p:sp>
          <p:nvSpPr>
            <p:cNvPr id="205" name="Google Shape;205;p31"/>
            <p:cNvSpPr/>
            <p:nvPr/>
          </p:nvSpPr>
          <p:spPr>
            <a:xfrm rot="1579501">
              <a:off x="4940317" y="401073"/>
              <a:ext cx="156066" cy="206940"/>
            </a:xfrm>
            <a:custGeom>
              <a:rect b="b" l="l" r="r" t="t"/>
              <a:pathLst>
                <a:path extrusionOk="0" h="6198" w="4061">
                  <a:moveTo>
                    <a:pt x="0" y="845"/>
                  </a:moveTo>
                  <a:cubicBezTo>
                    <a:pt x="381" y="2368"/>
                    <a:pt x="1354" y="3787"/>
                    <a:pt x="1354" y="5357"/>
                  </a:cubicBezTo>
                  <a:cubicBezTo>
                    <a:pt x="1354" y="7038"/>
                    <a:pt x="-482" y="1793"/>
                    <a:pt x="451" y="394"/>
                  </a:cubicBezTo>
                  <a:cubicBezTo>
                    <a:pt x="1286" y="-857"/>
                    <a:pt x="4061" y="1597"/>
                    <a:pt x="4061" y="3101"/>
                  </a:cubicBezTo>
                </a:path>
              </a:pathLst>
            </a:custGeom>
            <a:noFill/>
            <a:ln cap="flat" cmpd="sng" w="28575">
              <a:solidFill>
                <a:srgbClr val="FFFFFF"/>
              </a:solidFill>
              <a:prstDash val="solid"/>
              <a:round/>
              <a:headEnd len="med" w="med" type="none"/>
              <a:tailEnd len="med" w="med" type="none"/>
            </a:ln>
          </p:spPr>
        </p:sp>
        <p:sp>
          <p:nvSpPr>
            <p:cNvPr id="206" name="Google Shape;206;p31"/>
            <p:cNvSpPr/>
            <p:nvPr/>
          </p:nvSpPr>
          <p:spPr>
            <a:xfrm>
              <a:off x="5112913" y="344731"/>
              <a:ext cx="176925" cy="181600"/>
            </a:xfrm>
            <a:custGeom>
              <a:rect b="b" l="l" r="r" t="t"/>
              <a:pathLst>
                <a:path extrusionOk="0" h="7264" w="7077">
                  <a:moveTo>
                    <a:pt x="0" y="4297"/>
                  </a:moveTo>
                  <a:cubicBezTo>
                    <a:pt x="1699" y="3731"/>
                    <a:pt x="5140" y="1054"/>
                    <a:pt x="3538" y="253"/>
                  </a:cubicBezTo>
                  <a:cubicBezTo>
                    <a:pt x="1516" y="-758"/>
                    <a:pt x="-749" y="4438"/>
                    <a:pt x="505" y="6319"/>
                  </a:cubicBezTo>
                  <a:cubicBezTo>
                    <a:pt x="1724" y="8147"/>
                    <a:pt x="5112" y="6796"/>
                    <a:pt x="7077" y="5813"/>
                  </a:cubicBezTo>
                </a:path>
              </a:pathLst>
            </a:custGeom>
            <a:noFill/>
            <a:ln cap="flat" cmpd="sng" w="28575">
              <a:solidFill>
                <a:srgbClr val="FFFFFF"/>
              </a:solidFill>
              <a:prstDash val="solid"/>
              <a:round/>
              <a:headEnd len="med" w="med" type="none"/>
              <a:tailEnd len="med" w="med" type="none"/>
            </a:ln>
          </p:spPr>
        </p:sp>
        <p:sp>
          <p:nvSpPr>
            <p:cNvPr id="207" name="Google Shape;207;p31"/>
            <p:cNvSpPr/>
            <p:nvPr/>
          </p:nvSpPr>
          <p:spPr>
            <a:xfrm rot="-479055">
              <a:off x="5311109" y="353557"/>
              <a:ext cx="175049" cy="163949"/>
            </a:xfrm>
            <a:custGeom>
              <a:rect b="b" l="l" r="r" t="t"/>
              <a:pathLst>
                <a:path extrusionOk="0" h="6558" w="7002">
                  <a:moveTo>
                    <a:pt x="6572" y="244"/>
                  </a:moveTo>
                  <a:cubicBezTo>
                    <a:pt x="4522" y="244"/>
                    <a:pt x="8" y="-734"/>
                    <a:pt x="506" y="1255"/>
                  </a:cubicBezTo>
                  <a:cubicBezTo>
                    <a:pt x="1096" y="3612"/>
                    <a:pt x="8290" y="3581"/>
                    <a:pt x="6572" y="5299"/>
                  </a:cubicBezTo>
                  <a:cubicBezTo>
                    <a:pt x="5018" y="6853"/>
                    <a:pt x="1965" y="6787"/>
                    <a:pt x="0" y="5804"/>
                  </a:cubicBezTo>
                </a:path>
              </a:pathLst>
            </a:custGeom>
            <a:noFill/>
            <a:ln cap="flat" cmpd="sng" w="28575">
              <a:solidFill>
                <a:srgbClr val="FFFFFF"/>
              </a:solidFill>
              <a:prstDash val="solid"/>
              <a:round/>
              <a:headEnd len="med" w="med" type="none"/>
              <a:tailEnd len="med" w="med" type="none"/>
            </a:ln>
          </p:spPr>
        </p:sp>
        <p:sp>
          <p:nvSpPr>
            <p:cNvPr id="208" name="Google Shape;208;p31"/>
            <p:cNvSpPr/>
            <p:nvPr/>
          </p:nvSpPr>
          <p:spPr>
            <a:xfrm>
              <a:off x="5520012" y="364025"/>
              <a:ext cx="176923" cy="143000"/>
            </a:xfrm>
            <a:custGeom>
              <a:rect b="b" l="l" r="r" t="t"/>
              <a:pathLst>
                <a:path extrusionOk="0" h="5720" w="6059">
                  <a:moveTo>
                    <a:pt x="2704" y="0"/>
                  </a:moveTo>
                  <a:cubicBezTo>
                    <a:pt x="1498" y="804"/>
                    <a:pt x="-176" y="2132"/>
                    <a:pt x="176" y="3538"/>
                  </a:cubicBezTo>
                  <a:cubicBezTo>
                    <a:pt x="642" y="5402"/>
                    <a:pt x="4378" y="6414"/>
                    <a:pt x="5737" y="5055"/>
                  </a:cubicBezTo>
                  <a:cubicBezTo>
                    <a:pt x="7004" y="3788"/>
                    <a:pt x="3295" y="716"/>
                    <a:pt x="1693" y="1516"/>
                  </a:cubicBezTo>
                </a:path>
              </a:pathLst>
            </a:custGeom>
            <a:noFill/>
            <a:ln cap="flat" cmpd="sng" w="28575">
              <a:solidFill>
                <a:srgbClr val="FFFFFF"/>
              </a:solidFill>
              <a:prstDash val="solid"/>
              <a:round/>
              <a:headEnd len="med" w="med" type="none"/>
              <a:tailEnd len="med" w="med" type="none"/>
            </a:ln>
          </p:spPr>
        </p:sp>
        <p:sp>
          <p:nvSpPr>
            <p:cNvPr id="209" name="Google Shape;209;p31"/>
            <p:cNvSpPr/>
            <p:nvPr/>
          </p:nvSpPr>
          <p:spPr>
            <a:xfrm>
              <a:off x="5971164" y="351200"/>
              <a:ext cx="225175" cy="168625"/>
            </a:xfrm>
            <a:custGeom>
              <a:rect b="b" l="l" r="r" t="t"/>
              <a:pathLst>
                <a:path extrusionOk="0" h="6745" w="9007">
                  <a:moveTo>
                    <a:pt x="6985" y="0"/>
                  </a:moveTo>
                  <a:cubicBezTo>
                    <a:pt x="4222" y="0"/>
                    <a:pt x="-1244" y="2844"/>
                    <a:pt x="414" y="5055"/>
                  </a:cubicBezTo>
                  <a:cubicBezTo>
                    <a:pt x="1930" y="7077"/>
                    <a:pt x="9007" y="506"/>
                    <a:pt x="6480" y="506"/>
                  </a:cubicBezTo>
                  <a:cubicBezTo>
                    <a:pt x="4290" y="506"/>
                    <a:pt x="6929" y="7264"/>
                    <a:pt x="9007" y="6572"/>
                  </a:cubicBezTo>
                </a:path>
              </a:pathLst>
            </a:custGeom>
            <a:noFill/>
            <a:ln cap="flat" cmpd="sng" w="28575">
              <a:solidFill>
                <a:srgbClr val="FFFFFF"/>
              </a:solidFill>
              <a:prstDash val="solid"/>
              <a:round/>
              <a:headEnd len="med" w="med" type="none"/>
              <a:tailEnd len="med" w="med" type="none"/>
            </a:ln>
          </p:spPr>
        </p:sp>
        <p:grpSp>
          <p:nvGrpSpPr>
            <p:cNvPr id="210" name="Google Shape;210;p31"/>
            <p:cNvGrpSpPr/>
            <p:nvPr/>
          </p:nvGrpSpPr>
          <p:grpSpPr>
            <a:xfrm>
              <a:off x="5739275" y="345950"/>
              <a:ext cx="189550" cy="179125"/>
              <a:chOff x="6203300" y="487788"/>
              <a:chExt cx="189550" cy="179125"/>
            </a:xfrm>
          </p:grpSpPr>
          <p:sp>
            <p:nvSpPr>
              <p:cNvPr id="211" name="Google Shape;211;p31"/>
              <p:cNvSpPr/>
              <p:nvPr/>
            </p:nvSpPr>
            <p:spPr>
              <a:xfrm>
                <a:off x="6282643" y="487788"/>
                <a:ext cx="110200" cy="179125"/>
              </a:xfrm>
              <a:custGeom>
                <a:rect b="b" l="l" r="r" t="t"/>
                <a:pathLst>
                  <a:path extrusionOk="0" h="7165" w="4408">
                    <a:moveTo>
                      <a:pt x="364" y="0"/>
                    </a:moveTo>
                    <a:cubicBezTo>
                      <a:pt x="364" y="2197"/>
                      <a:pt x="-685" y="5019"/>
                      <a:pt x="869" y="6572"/>
                    </a:cubicBezTo>
                    <a:cubicBezTo>
                      <a:pt x="1712" y="7414"/>
                      <a:pt x="4408" y="7258"/>
                      <a:pt x="4408" y="6066"/>
                    </a:cubicBezTo>
                  </a:path>
                </a:pathLst>
              </a:custGeom>
              <a:noFill/>
              <a:ln cap="flat" cmpd="sng" w="28575">
                <a:solidFill>
                  <a:schemeClr val="lt1"/>
                </a:solidFill>
                <a:prstDash val="solid"/>
                <a:round/>
                <a:headEnd len="med" w="med" type="none"/>
                <a:tailEnd len="med" w="med" type="none"/>
              </a:ln>
            </p:spPr>
          </p:sp>
          <p:sp>
            <p:nvSpPr>
              <p:cNvPr id="212" name="Google Shape;212;p31"/>
              <p:cNvSpPr/>
              <p:nvPr/>
            </p:nvSpPr>
            <p:spPr>
              <a:xfrm>
                <a:off x="6203300" y="558213"/>
                <a:ext cx="189550" cy="12650"/>
              </a:xfrm>
              <a:custGeom>
                <a:rect b="b" l="l" r="r" t="t"/>
                <a:pathLst>
                  <a:path extrusionOk="0" h="506" w="7582">
                    <a:moveTo>
                      <a:pt x="0" y="506"/>
                    </a:moveTo>
                    <a:cubicBezTo>
                      <a:pt x="2533" y="506"/>
                      <a:pt x="5049" y="0"/>
                      <a:pt x="7582" y="0"/>
                    </a:cubicBezTo>
                  </a:path>
                </a:pathLst>
              </a:custGeom>
              <a:noFill/>
              <a:ln cap="flat" cmpd="sng" w="28575">
                <a:solidFill>
                  <a:srgbClr val="FFFFFF"/>
                </a:solidFill>
                <a:prstDash val="solid"/>
                <a:round/>
                <a:headEnd len="med" w="med" type="none"/>
                <a:tailEnd len="med" w="med" type="none"/>
              </a:ln>
            </p:spPr>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12805" l="14214" r="0" t="8824"/>
          <a:stretch/>
        </p:blipFill>
        <p:spPr>
          <a:xfrm>
            <a:off x="89975" y="299788"/>
            <a:ext cx="8964049" cy="4543924"/>
          </a:xfrm>
          <a:prstGeom prst="rect">
            <a:avLst/>
          </a:prstGeom>
          <a:noFill/>
          <a:ln>
            <a:noFill/>
          </a:ln>
        </p:spPr>
      </p:pic>
      <p:sp>
        <p:nvSpPr>
          <p:cNvPr id="61" name="Google Shape;61;p14"/>
          <p:cNvSpPr txBox="1"/>
          <p:nvPr/>
        </p:nvSpPr>
        <p:spPr>
          <a:xfrm>
            <a:off x="77825" y="4812600"/>
            <a:ext cx="44943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 a real google search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6" name="Shape 216"/>
        <p:cNvGrpSpPr/>
        <p:nvPr/>
      </p:nvGrpSpPr>
      <p:grpSpPr>
        <a:xfrm>
          <a:off x="0" y="0"/>
          <a:ext cx="0" cy="0"/>
          <a:chOff x="0" y="0"/>
          <a:chExt cx="0" cy="0"/>
        </a:xfrm>
      </p:grpSpPr>
      <p:sp>
        <p:nvSpPr>
          <p:cNvPr id="217" name="Google Shape;217;p32"/>
          <p:cNvSpPr txBox="1"/>
          <p:nvPr/>
        </p:nvSpPr>
        <p:spPr>
          <a:xfrm>
            <a:off x="950800" y="274925"/>
            <a:ext cx="75834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txBox="1"/>
          <p:nvPr/>
        </p:nvSpPr>
        <p:spPr>
          <a:xfrm>
            <a:off x="489075" y="221550"/>
            <a:ext cx="8279100" cy="10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Win/Loss Ratio</a:t>
            </a:r>
            <a:endParaRPr sz="3000">
              <a:latin typeface="Helvetica Neue Light"/>
              <a:ea typeface="Helvetica Neue Light"/>
              <a:cs typeface="Helvetica Neue Light"/>
              <a:sym typeface="Helvetica Neue Light"/>
            </a:endParaRPr>
          </a:p>
        </p:txBody>
      </p:sp>
      <p:sp>
        <p:nvSpPr>
          <p:cNvPr id="219" name="Google Shape;219;p32"/>
          <p:cNvSpPr/>
          <p:nvPr/>
        </p:nvSpPr>
        <p:spPr>
          <a:xfrm rot="-5747369">
            <a:off x="4345388" y="3073879"/>
            <a:ext cx="672128" cy="312691"/>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pic>
        <p:nvPicPr>
          <p:cNvPr id="220" name="Google Shape;220;p32"/>
          <p:cNvPicPr preferRelativeResize="0"/>
          <p:nvPr/>
        </p:nvPicPr>
        <p:blipFill>
          <a:blip r:embed="rId3">
            <a:alphaModFix/>
          </a:blip>
          <a:stretch>
            <a:fillRect/>
          </a:stretch>
        </p:blipFill>
        <p:spPr>
          <a:xfrm>
            <a:off x="3230975" y="1040175"/>
            <a:ext cx="2185675" cy="3919650"/>
          </a:xfrm>
          <a:prstGeom prst="rect">
            <a:avLst/>
          </a:prstGeom>
          <a:noFill/>
          <a:ln>
            <a:noFill/>
          </a:ln>
        </p:spPr>
      </p:pic>
      <p:pic>
        <p:nvPicPr>
          <p:cNvPr id="221" name="Google Shape;221;p32"/>
          <p:cNvPicPr preferRelativeResize="0"/>
          <p:nvPr/>
        </p:nvPicPr>
        <p:blipFill>
          <a:blip r:embed="rId4">
            <a:alphaModFix/>
          </a:blip>
          <a:stretch>
            <a:fillRect/>
          </a:stretch>
        </p:blipFill>
        <p:spPr>
          <a:xfrm>
            <a:off x="6558375" y="1821850"/>
            <a:ext cx="1905000" cy="1905000"/>
          </a:xfrm>
          <a:prstGeom prst="rect">
            <a:avLst/>
          </a:prstGeom>
          <a:noFill/>
          <a:ln>
            <a:noFill/>
          </a:ln>
        </p:spPr>
      </p:pic>
      <p:pic>
        <p:nvPicPr>
          <p:cNvPr id="222" name="Google Shape;222;p32"/>
          <p:cNvPicPr preferRelativeResize="0"/>
          <p:nvPr/>
        </p:nvPicPr>
        <p:blipFill>
          <a:blip r:embed="rId5">
            <a:alphaModFix/>
          </a:blip>
          <a:stretch>
            <a:fillRect/>
          </a:stretch>
        </p:blipFill>
        <p:spPr>
          <a:xfrm>
            <a:off x="716375" y="1742900"/>
            <a:ext cx="1905000" cy="1905000"/>
          </a:xfrm>
          <a:prstGeom prst="rect">
            <a:avLst/>
          </a:prstGeom>
          <a:noFill/>
          <a:ln>
            <a:noFill/>
          </a:ln>
        </p:spPr>
      </p:pic>
      <p:sp>
        <p:nvSpPr>
          <p:cNvPr id="223" name="Google Shape;223;p32"/>
          <p:cNvSpPr/>
          <p:nvPr/>
        </p:nvSpPr>
        <p:spPr>
          <a:xfrm rot="10798466">
            <a:off x="5378477" y="3073928"/>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7" name="Shape 227"/>
        <p:cNvGrpSpPr/>
        <p:nvPr/>
      </p:nvGrpSpPr>
      <p:grpSpPr>
        <a:xfrm>
          <a:off x="0" y="0"/>
          <a:ext cx="0" cy="0"/>
          <a:chOff x="0" y="0"/>
          <a:chExt cx="0" cy="0"/>
        </a:xfrm>
      </p:grpSpPr>
      <p:sp>
        <p:nvSpPr>
          <p:cNvPr id="228" name="Google Shape;228;p33"/>
          <p:cNvSpPr txBox="1"/>
          <p:nvPr/>
        </p:nvSpPr>
        <p:spPr>
          <a:xfrm>
            <a:off x="489075" y="221550"/>
            <a:ext cx="8279100" cy="10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Average Points Scored per Game</a:t>
            </a:r>
            <a:endParaRPr sz="3000">
              <a:latin typeface="Helvetica Neue Light"/>
              <a:ea typeface="Helvetica Neue Light"/>
              <a:cs typeface="Helvetica Neue Light"/>
              <a:sym typeface="Helvetica Neue Light"/>
            </a:endParaRPr>
          </a:p>
        </p:txBody>
      </p:sp>
      <p:pic>
        <p:nvPicPr>
          <p:cNvPr id="229" name="Google Shape;229;p33"/>
          <p:cNvPicPr preferRelativeResize="0"/>
          <p:nvPr/>
        </p:nvPicPr>
        <p:blipFill>
          <a:blip r:embed="rId3">
            <a:alphaModFix/>
          </a:blip>
          <a:stretch>
            <a:fillRect/>
          </a:stretch>
        </p:blipFill>
        <p:spPr>
          <a:xfrm>
            <a:off x="527500" y="1078075"/>
            <a:ext cx="8202250" cy="3423925"/>
          </a:xfrm>
          <a:prstGeom prst="rect">
            <a:avLst/>
          </a:prstGeom>
          <a:noFill/>
          <a:ln>
            <a:noFill/>
          </a:ln>
        </p:spPr>
      </p:pic>
      <p:pic>
        <p:nvPicPr>
          <p:cNvPr id="230" name="Google Shape;230;p33"/>
          <p:cNvPicPr preferRelativeResize="0"/>
          <p:nvPr/>
        </p:nvPicPr>
        <p:blipFill>
          <a:blip r:embed="rId4">
            <a:alphaModFix/>
          </a:blip>
          <a:stretch>
            <a:fillRect/>
          </a:stretch>
        </p:blipFill>
        <p:spPr>
          <a:xfrm flipH="1">
            <a:off x="0" y="4079100"/>
            <a:ext cx="1064400" cy="1064400"/>
          </a:xfrm>
          <a:prstGeom prst="rect">
            <a:avLst/>
          </a:prstGeom>
          <a:noFill/>
          <a:ln>
            <a:noFill/>
          </a:ln>
        </p:spPr>
      </p:pic>
      <p:sp>
        <p:nvSpPr>
          <p:cNvPr id="231" name="Google Shape;231;p33"/>
          <p:cNvSpPr/>
          <p:nvPr/>
        </p:nvSpPr>
        <p:spPr>
          <a:xfrm rot="10798466">
            <a:off x="5922765" y="2578528"/>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3">
            <a:alphaModFix/>
          </a:blip>
          <a:srcRect b="0" l="5855" r="0" t="9788"/>
          <a:stretch/>
        </p:blipFill>
        <p:spPr>
          <a:xfrm>
            <a:off x="534175" y="1038550"/>
            <a:ext cx="8075650" cy="3548900"/>
          </a:xfrm>
          <a:prstGeom prst="rect">
            <a:avLst/>
          </a:prstGeom>
          <a:noFill/>
          <a:ln>
            <a:noFill/>
          </a:ln>
        </p:spPr>
      </p:pic>
      <p:sp>
        <p:nvSpPr>
          <p:cNvPr id="237" name="Google Shape;237;p34"/>
          <p:cNvSpPr txBox="1"/>
          <p:nvPr/>
        </p:nvSpPr>
        <p:spPr>
          <a:xfrm>
            <a:off x="765150" y="221550"/>
            <a:ext cx="7947000" cy="8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Light"/>
                <a:ea typeface="Helvetica Neue Light"/>
                <a:cs typeface="Helvetica Neue Light"/>
                <a:sym typeface="Helvetica Neue Light"/>
              </a:rPr>
              <a:t>Offensive, Defensive,Total Rebounds per Game </a:t>
            </a:r>
            <a:endParaRPr sz="2800">
              <a:latin typeface="Helvetica Neue Light"/>
              <a:ea typeface="Helvetica Neue Light"/>
              <a:cs typeface="Helvetica Neue Light"/>
              <a:sym typeface="Helvetica Neue Light"/>
            </a:endParaRPr>
          </a:p>
        </p:txBody>
      </p:sp>
      <p:sp>
        <p:nvSpPr>
          <p:cNvPr id="238" name="Google Shape;238;p34"/>
          <p:cNvSpPr txBox="1"/>
          <p:nvPr/>
        </p:nvSpPr>
        <p:spPr>
          <a:xfrm>
            <a:off x="1230400" y="4185400"/>
            <a:ext cx="1896000" cy="625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Light"/>
                <a:ea typeface="Helvetica Neue Light"/>
                <a:cs typeface="Helvetica Neue Light"/>
                <a:sym typeface="Helvetica Neue Light"/>
              </a:rPr>
              <a:t>Offensive Rebounds</a:t>
            </a:r>
            <a:endParaRPr sz="1200">
              <a:latin typeface="Helvetica Neue Light"/>
              <a:ea typeface="Helvetica Neue Light"/>
              <a:cs typeface="Helvetica Neue Light"/>
              <a:sym typeface="Helvetica Neue Light"/>
            </a:endParaRPr>
          </a:p>
        </p:txBody>
      </p:sp>
      <p:sp>
        <p:nvSpPr>
          <p:cNvPr id="239" name="Google Shape;239;p34"/>
          <p:cNvSpPr txBox="1"/>
          <p:nvPr/>
        </p:nvSpPr>
        <p:spPr>
          <a:xfrm>
            <a:off x="3790650" y="4185400"/>
            <a:ext cx="1896000" cy="625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Light"/>
                <a:ea typeface="Helvetica Neue Light"/>
                <a:cs typeface="Helvetica Neue Light"/>
                <a:sym typeface="Helvetica Neue Light"/>
              </a:rPr>
              <a:t>Defensive</a:t>
            </a:r>
            <a:r>
              <a:rPr lang="en" sz="1200">
                <a:latin typeface="Helvetica Neue Light"/>
                <a:ea typeface="Helvetica Neue Light"/>
                <a:cs typeface="Helvetica Neue Light"/>
                <a:sym typeface="Helvetica Neue Light"/>
              </a:rPr>
              <a:t> Rebounds</a:t>
            </a:r>
            <a:endParaRPr sz="1200">
              <a:latin typeface="Helvetica Neue Light"/>
              <a:ea typeface="Helvetica Neue Light"/>
              <a:cs typeface="Helvetica Neue Light"/>
              <a:sym typeface="Helvetica Neue Light"/>
            </a:endParaRPr>
          </a:p>
        </p:txBody>
      </p:sp>
      <p:sp>
        <p:nvSpPr>
          <p:cNvPr id="240" name="Google Shape;240;p34"/>
          <p:cNvSpPr txBox="1"/>
          <p:nvPr/>
        </p:nvSpPr>
        <p:spPr>
          <a:xfrm>
            <a:off x="6275275" y="4185400"/>
            <a:ext cx="1896000" cy="625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Helvetica Neue Light"/>
                <a:ea typeface="Helvetica Neue Light"/>
                <a:cs typeface="Helvetica Neue Light"/>
                <a:sym typeface="Helvetica Neue Light"/>
              </a:rPr>
              <a:t>Total </a:t>
            </a:r>
            <a:r>
              <a:rPr lang="en" sz="1200">
                <a:latin typeface="Helvetica Neue Light"/>
                <a:ea typeface="Helvetica Neue Light"/>
                <a:cs typeface="Helvetica Neue Light"/>
                <a:sym typeface="Helvetica Neue Light"/>
              </a:rPr>
              <a:t>Rebounds</a:t>
            </a:r>
            <a:endParaRPr sz="1200">
              <a:latin typeface="Helvetica Neue Light"/>
              <a:ea typeface="Helvetica Neue Light"/>
              <a:cs typeface="Helvetica Neue Light"/>
              <a:sym typeface="Helvetica Neue Light"/>
            </a:endParaRPr>
          </a:p>
        </p:txBody>
      </p:sp>
      <p:pic>
        <p:nvPicPr>
          <p:cNvPr id="241" name="Google Shape;241;p34"/>
          <p:cNvPicPr preferRelativeResize="0"/>
          <p:nvPr/>
        </p:nvPicPr>
        <p:blipFill>
          <a:blip r:embed="rId4">
            <a:alphaModFix/>
          </a:blip>
          <a:stretch>
            <a:fillRect/>
          </a:stretch>
        </p:blipFill>
        <p:spPr>
          <a:xfrm>
            <a:off x="72175" y="4083225"/>
            <a:ext cx="967525" cy="967525"/>
          </a:xfrm>
          <a:prstGeom prst="rect">
            <a:avLst/>
          </a:prstGeom>
          <a:noFill/>
          <a:ln>
            <a:noFill/>
          </a:ln>
        </p:spPr>
      </p:pic>
      <p:sp>
        <p:nvSpPr>
          <p:cNvPr id="242" name="Google Shape;242;p34"/>
          <p:cNvSpPr/>
          <p:nvPr/>
        </p:nvSpPr>
        <p:spPr>
          <a:xfrm rot="10798466">
            <a:off x="7216715" y="2490428"/>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43" name="Google Shape;243;p34"/>
          <p:cNvSpPr/>
          <p:nvPr/>
        </p:nvSpPr>
        <p:spPr>
          <a:xfrm rot="10798466">
            <a:off x="2250765" y="2495703"/>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44" name="Google Shape;244;p34"/>
          <p:cNvSpPr/>
          <p:nvPr/>
        </p:nvSpPr>
        <p:spPr>
          <a:xfrm rot="10798466">
            <a:off x="4329740" y="2495703"/>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8" name="Shape 248"/>
        <p:cNvGrpSpPr/>
        <p:nvPr/>
      </p:nvGrpSpPr>
      <p:grpSpPr>
        <a:xfrm>
          <a:off x="0" y="0"/>
          <a:ext cx="0" cy="0"/>
          <a:chOff x="0" y="0"/>
          <a:chExt cx="0" cy="0"/>
        </a:xfrm>
      </p:grpSpPr>
      <p:pic>
        <p:nvPicPr>
          <p:cNvPr id="249" name="Google Shape;249;p35"/>
          <p:cNvPicPr preferRelativeResize="0"/>
          <p:nvPr/>
        </p:nvPicPr>
        <p:blipFill rotWithShape="1">
          <a:blip r:embed="rId3">
            <a:alphaModFix/>
          </a:blip>
          <a:srcRect b="0" l="4543" r="0" t="10257"/>
          <a:stretch/>
        </p:blipFill>
        <p:spPr>
          <a:xfrm>
            <a:off x="539713" y="992750"/>
            <a:ext cx="8415125" cy="3725600"/>
          </a:xfrm>
          <a:prstGeom prst="rect">
            <a:avLst/>
          </a:prstGeom>
          <a:noFill/>
          <a:ln>
            <a:noFill/>
          </a:ln>
        </p:spPr>
      </p:pic>
      <p:sp>
        <p:nvSpPr>
          <p:cNvPr id="250" name="Google Shape;250;p35"/>
          <p:cNvSpPr txBox="1"/>
          <p:nvPr/>
        </p:nvSpPr>
        <p:spPr>
          <a:xfrm>
            <a:off x="1422075" y="221550"/>
            <a:ext cx="66504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Free Throw Differential</a:t>
            </a:r>
            <a:endParaRPr sz="4000">
              <a:latin typeface="Helvetica Neue Light"/>
              <a:ea typeface="Helvetica Neue Light"/>
              <a:cs typeface="Helvetica Neue Light"/>
              <a:sym typeface="Helvetica Neue Light"/>
            </a:endParaRPr>
          </a:p>
        </p:txBody>
      </p:sp>
      <p:pic>
        <p:nvPicPr>
          <p:cNvPr id="251" name="Google Shape;251;p35"/>
          <p:cNvPicPr preferRelativeResize="0"/>
          <p:nvPr/>
        </p:nvPicPr>
        <p:blipFill>
          <a:blip r:embed="rId4">
            <a:alphaModFix/>
          </a:blip>
          <a:stretch>
            <a:fillRect/>
          </a:stretch>
        </p:blipFill>
        <p:spPr>
          <a:xfrm>
            <a:off x="8525" y="4066925"/>
            <a:ext cx="1076575" cy="1076575"/>
          </a:xfrm>
          <a:prstGeom prst="rect">
            <a:avLst/>
          </a:prstGeom>
          <a:noFill/>
          <a:ln>
            <a:noFill/>
          </a:ln>
        </p:spPr>
      </p:pic>
      <p:sp>
        <p:nvSpPr>
          <p:cNvPr id="252" name="Google Shape;252;p35"/>
          <p:cNvSpPr/>
          <p:nvPr/>
        </p:nvSpPr>
        <p:spPr>
          <a:xfrm rot="10798466">
            <a:off x="4076540" y="2699253"/>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6" name="Shape 256"/>
        <p:cNvGrpSpPr/>
        <p:nvPr/>
      </p:nvGrpSpPr>
      <p:grpSpPr>
        <a:xfrm>
          <a:off x="0" y="0"/>
          <a:ext cx="0" cy="0"/>
          <a:chOff x="0" y="0"/>
          <a:chExt cx="0" cy="0"/>
        </a:xfrm>
      </p:grpSpPr>
      <p:pic>
        <p:nvPicPr>
          <p:cNvPr id="257" name="Google Shape;257;p36"/>
          <p:cNvPicPr preferRelativeResize="0"/>
          <p:nvPr/>
        </p:nvPicPr>
        <p:blipFill rotWithShape="1">
          <a:blip r:embed="rId3">
            <a:alphaModFix/>
          </a:blip>
          <a:srcRect b="0" l="3484" r="0" t="9008"/>
          <a:stretch/>
        </p:blipFill>
        <p:spPr>
          <a:xfrm>
            <a:off x="608150" y="1042600"/>
            <a:ext cx="8152951" cy="3602775"/>
          </a:xfrm>
          <a:prstGeom prst="rect">
            <a:avLst/>
          </a:prstGeom>
          <a:noFill/>
          <a:ln>
            <a:noFill/>
          </a:ln>
        </p:spPr>
      </p:pic>
      <p:sp>
        <p:nvSpPr>
          <p:cNvPr id="258" name="Google Shape;258;p36"/>
          <p:cNvSpPr txBox="1"/>
          <p:nvPr/>
        </p:nvSpPr>
        <p:spPr>
          <a:xfrm>
            <a:off x="1422075" y="221550"/>
            <a:ext cx="66504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Turnover per Game</a:t>
            </a:r>
            <a:endParaRPr sz="4000">
              <a:latin typeface="Helvetica Neue Light"/>
              <a:ea typeface="Helvetica Neue Light"/>
              <a:cs typeface="Helvetica Neue Light"/>
              <a:sym typeface="Helvetica Neue Light"/>
            </a:endParaRPr>
          </a:p>
        </p:txBody>
      </p:sp>
      <p:sp>
        <p:nvSpPr>
          <p:cNvPr id="259" name="Google Shape;259;p36"/>
          <p:cNvSpPr/>
          <p:nvPr/>
        </p:nvSpPr>
        <p:spPr>
          <a:xfrm rot="10798466">
            <a:off x="5490765" y="2639328"/>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pic>
        <p:nvPicPr>
          <p:cNvPr id="260" name="Google Shape;260;p36"/>
          <p:cNvPicPr preferRelativeResize="0"/>
          <p:nvPr/>
        </p:nvPicPr>
        <p:blipFill>
          <a:blip r:embed="rId4">
            <a:alphaModFix/>
          </a:blip>
          <a:stretch>
            <a:fillRect/>
          </a:stretch>
        </p:blipFill>
        <p:spPr>
          <a:xfrm>
            <a:off x="143875" y="4089475"/>
            <a:ext cx="1054025" cy="1054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4" name="Shape 264"/>
        <p:cNvGrpSpPr/>
        <p:nvPr/>
      </p:nvGrpSpPr>
      <p:grpSpPr>
        <a:xfrm>
          <a:off x="0" y="0"/>
          <a:ext cx="0" cy="0"/>
          <a:chOff x="0" y="0"/>
          <a:chExt cx="0" cy="0"/>
        </a:xfrm>
      </p:grpSpPr>
      <p:pic>
        <p:nvPicPr>
          <p:cNvPr id="265" name="Google Shape;265;p37"/>
          <p:cNvPicPr preferRelativeResize="0"/>
          <p:nvPr/>
        </p:nvPicPr>
        <p:blipFill rotWithShape="1">
          <a:blip r:embed="rId3">
            <a:alphaModFix/>
          </a:blip>
          <a:srcRect b="0" l="4039" r="0" t="9115"/>
          <a:stretch/>
        </p:blipFill>
        <p:spPr>
          <a:xfrm>
            <a:off x="510025" y="1108050"/>
            <a:ext cx="8262225" cy="3463750"/>
          </a:xfrm>
          <a:prstGeom prst="rect">
            <a:avLst/>
          </a:prstGeom>
          <a:noFill/>
          <a:ln>
            <a:noFill/>
          </a:ln>
        </p:spPr>
      </p:pic>
      <p:sp>
        <p:nvSpPr>
          <p:cNvPr id="266" name="Google Shape;266;p37"/>
          <p:cNvSpPr txBox="1"/>
          <p:nvPr/>
        </p:nvSpPr>
        <p:spPr>
          <a:xfrm>
            <a:off x="1422075" y="221550"/>
            <a:ext cx="66504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Assists to Turnover Ratio</a:t>
            </a:r>
            <a:endParaRPr sz="4000">
              <a:latin typeface="Helvetica Neue Light"/>
              <a:ea typeface="Helvetica Neue Light"/>
              <a:cs typeface="Helvetica Neue Light"/>
              <a:sym typeface="Helvetica Neue Light"/>
            </a:endParaRPr>
          </a:p>
        </p:txBody>
      </p:sp>
      <p:sp>
        <p:nvSpPr>
          <p:cNvPr id="267" name="Google Shape;267;p37"/>
          <p:cNvSpPr/>
          <p:nvPr/>
        </p:nvSpPr>
        <p:spPr>
          <a:xfrm rot="10798466">
            <a:off x="6162665" y="2683616"/>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pic>
        <p:nvPicPr>
          <p:cNvPr id="268" name="Google Shape;268;p37"/>
          <p:cNvPicPr preferRelativeResize="0"/>
          <p:nvPr/>
        </p:nvPicPr>
        <p:blipFill>
          <a:blip r:embed="rId4">
            <a:alphaModFix/>
          </a:blip>
          <a:stretch>
            <a:fillRect/>
          </a:stretch>
        </p:blipFill>
        <p:spPr>
          <a:xfrm>
            <a:off x="143875" y="4089475"/>
            <a:ext cx="1054025" cy="1054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2" name="Shape 272"/>
        <p:cNvGrpSpPr/>
        <p:nvPr/>
      </p:nvGrpSpPr>
      <p:grpSpPr>
        <a:xfrm>
          <a:off x="0" y="0"/>
          <a:ext cx="0" cy="0"/>
          <a:chOff x="0" y="0"/>
          <a:chExt cx="0" cy="0"/>
        </a:xfrm>
      </p:grpSpPr>
      <p:sp>
        <p:nvSpPr>
          <p:cNvPr id="273" name="Google Shape;273;p38"/>
          <p:cNvSpPr txBox="1"/>
          <p:nvPr/>
        </p:nvSpPr>
        <p:spPr>
          <a:xfrm>
            <a:off x="1422075" y="221550"/>
            <a:ext cx="66504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Assists on Field Goals</a:t>
            </a:r>
            <a:endParaRPr sz="4000">
              <a:latin typeface="Helvetica Neue Light"/>
              <a:ea typeface="Helvetica Neue Light"/>
              <a:cs typeface="Helvetica Neue Light"/>
              <a:sym typeface="Helvetica Neue Light"/>
            </a:endParaRPr>
          </a:p>
        </p:txBody>
      </p:sp>
      <p:pic>
        <p:nvPicPr>
          <p:cNvPr id="274" name="Google Shape;274;p38"/>
          <p:cNvPicPr preferRelativeResize="0"/>
          <p:nvPr/>
        </p:nvPicPr>
        <p:blipFill>
          <a:blip r:embed="rId3">
            <a:alphaModFix/>
          </a:blip>
          <a:stretch>
            <a:fillRect/>
          </a:stretch>
        </p:blipFill>
        <p:spPr>
          <a:xfrm flipH="1">
            <a:off x="-124075" y="4004250"/>
            <a:ext cx="1139250" cy="1139250"/>
          </a:xfrm>
          <a:prstGeom prst="rect">
            <a:avLst/>
          </a:prstGeom>
          <a:noFill/>
          <a:ln>
            <a:noFill/>
          </a:ln>
        </p:spPr>
      </p:pic>
      <p:pic>
        <p:nvPicPr>
          <p:cNvPr id="275" name="Google Shape;275;p38"/>
          <p:cNvPicPr preferRelativeResize="0"/>
          <p:nvPr/>
        </p:nvPicPr>
        <p:blipFill rotWithShape="1">
          <a:blip r:embed="rId4">
            <a:alphaModFix/>
          </a:blip>
          <a:srcRect b="0" l="0" r="0" t="10490"/>
          <a:stretch/>
        </p:blipFill>
        <p:spPr>
          <a:xfrm>
            <a:off x="1118550" y="1108050"/>
            <a:ext cx="7257434" cy="3597725"/>
          </a:xfrm>
          <a:prstGeom prst="rect">
            <a:avLst/>
          </a:prstGeom>
          <a:noFill/>
          <a:ln>
            <a:noFill/>
          </a:ln>
        </p:spPr>
      </p:pic>
      <p:sp>
        <p:nvSpPr>
          <p:cNvPr id="276" name="Google Shape;276;p38"/>
          <p:cNvSpPr/>
          <p:nvPr/>
        </p:nvSpPr>
        <p:spPr>
          <a:xfrm rot="10798466">
            <a:off x="6253440" y="2689228"/>
            <a:ext cx="672300" cy="312600"/>
          </a:xfrm>
          <a:prstGeom prst="rightArrow">
            <a:avLst>
              <a:gd fmla="val 50000" name="adj1"/>
              <a:gd fmla="val 50000" name="adj2"/>
            </a:avLst>
          </a:prstGeom>
          <a:solidFill>
            <a:srgbClr val="FF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80" name="Shape 280"/>
        <p:cNvGrpSpPr/>
        <p:nvPr/>
      </p:nvGrpSpPr>
      <p:grpSpPr>
        <a:xfrm>
          <a:off x="0" y="0"/>
          <a:ext cx="0" cy="0"/>
          <a:chOff x="0" y="0"/>
          <a:chExt cx="0" cy="0"/>
        </a:xfrm>
      </p:grpSpPr>
      <p:sp>
        <p:nvSpPr>
          <p:cNvPr id="281" name="Google Shape;281;p39"/>
          <p:cNvSpPr txBox="1"/>
          <p:nvPr/>
        </p:nvSpPr>
        <p:spPr>
          <a:xfrm>
            <a:off x="1422075" y="221550"/>
            <a:ext cx="66504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Years of Experience</a:t>
            </a:r>
            <a:endParaRPr sz="4000">
              <a:latin typeface="Helvetica Neue Light"/>
              <a:ea typeface="Helvetica Neue Light"/>
              <a:cs typeface="Helvetica Neue Light"/>
              <a:sym typeface="Helvetica Neue Light"/>
            </a:endParaRPr>
          </a:p>
        </p:txBody>
      </p:sp>
      <p:pic>
        <p:nvPicPr>
          <p:cNvPr id="282" name="Google Shape;282;p39"/>
          <p:cNvPicPr preferRelativeResize="0"/>
          <p:nvPr/>
        </p:nvPicPr>
        <p:blipFill>
          <a:blip r:embed="rId3">
            <a:alphaModFix/>
          </a:blip>
          <a:stretch>
            <a:fillRect/>
          </a:stretch>
        </p:blipFill>
        <p:spPr>
          <a:xfrm>
            <a:off x="367050" y="1108050"/>
            <a:ext cx="8349876" cy="3537325"/>
          </a:xfrm>
          <a:prstGeom prst="rect">
            <a:avLst/>
          </a:prstGeom>
          <a:noFill/>
          <a:ln>
            <a:noFill/>
          </a:ln>
        </p:spPr>
      </p:pic>
      <p:sp>
        <p:nvSpPr>
          <p:cNvPr id="283" name="Google Shape;283;p39"/>
          <p:cNvSpPr/>
          <p:nvPr/>
        </p:nvSpPr>
        <p:spPr>
          <a:xfrm>
            <a:off x="7796575" y="1586675"/>
            <a:ext cx="1054200" cy="724200"/>
          </a:xfrm>
          <a:prstGeom prst="wedgeEllipseCallout">
            <a:avLst>
              <a:gd fmla="val 9576" name="adj1"/>
              <a:gd fmla="val 7999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Holy Cow!</a:t>
            </a:r>
            <a:endParaRPr/>
          </a:p>
        </p:txBody>
      </p:sp>
      <p:pic>
        <p:nvPicPr>
          <p:cNvPr id="284" name="Google Shape;284;p39"/>
          <p:cNvPicPr preferRelativeResize="0"/>
          <p:nvPr/>
        </p:nvPicPr>
        <p:blipFill rotWithShape="1">
          <a:blip r:embed="rId4">
            <a:alphaModFix/>
          </a:blip>
          <a:srcRect b="0" l="0" r="0" t="0"/>
          <a:stretch/>
        </p:blipFill>
        <p:spPr>
          <a:xfrm>
            <a:off x="8392425" y="2571750"/>
            <a:ext cx="458358" cy="457399"/>
          </a:xfrm>
          <a:prstGeom prst="rect">
            <a:avLst/>
          </a:prstGeom>
          <a:noFill/>
          <a:ln>
            <a:noFill/>
          </a:ln>
        </p:spPr>
      </p:pic>
      <p:pic>
        <p:nvPicPr>
          <p:cNvPr id="285" name="Google Shape;285;p39"/>
          <p:cNvPicPr preferRelativeResize="0"/>
          <p:nvPr/>
        </p:nvPicPr>
        <p:blipFill>
          <a:blip r:embed="rId5">
            <a:alphaModFix/>
          </a:blip>
          <a:stretch>
            <a:fillRect/>
          </a:stretch>
        </p:blipFill>
        <p:spPr>
          <a:xfrm>
            <a:off x="0" y="4188375"/>
            <a:ext cx="955125" cy="95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0"/>
          <p:cNvSpPr txBox="1"/>
          <p:nvPr/>
        </p:nvSpPr>
        <p:spPr>
          <a:xfrm>
            <a:off x="884600" y="846225"/>
            <a:ext cx="73839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Helvetica Neue Light"/>
                <a:ea typeface="Helvetica Neue Light"/>
                <a:cs typeface="Helvetica Neue Light"/>
                <a:sym typeface="Helvetica Neue Light"/>
              </a:rPr>
              <a:t>What </a:t>
            </a:r>
            <a:r>
              <a:rPr b="1" lang="en" sz="4000">
                <a:solidFill>
                  <a:srgbClr val="FFFFFF"/>
                </a:solidFill>
                <a:latin typeface="Helvetica Neue"/>
                <a:ea typeface="Helvetica Neue"/>
                <a:cs typeface="Helvetica Neue"/>
                <a:sym typeface="Helvetica Neue"/>
              </a:rPr>
              <a:t>does</a:t>
            </a:r>
            <a:r>
              <a:rPr lang="en" sz="4000">
                <a:solidFill>
                  <a:srgbClr val="FFFFFF"/>
                </a:solidFill>
                <a:latin typeface="Helvetica Neue Light"/>
                <a:ea typeface="Helvetica Neue Light"/>
                <a:cs typeface="Helvetica Neue Light"/>
                <a:sym typeface="Helvetica Neue Light"/>
              </a:rPr>
              <a:t> make a great team?</a:t>
            </a:r>
            <a:endParaRPr sz="4000">
              <a:solidFill>
                <a:srgbClr val="FFFFFF"/>
              </a:solidFill>
              <a:latin typeface="Helvetica Neue Light"/>
              <a:ea typeface="Helvetica Neue Light"/>
              <a:cs typeface="Helvetica Neue Light"/>
              <a:sym typeface="Helvetica Neue Light"/>
            </a:endParaRPr>
          </a:p>
        </p:txBody>
      </p:sp>
      <p:pic>
        <p:nvPicPr>
          <p:cNvPr id="291" name="Google Shape;291;p40"/>
          <p:cNvPicPr preferRelativeResize="0"/>
          <p:nvPr/>
        </p:nvPicPr>
        <p:blipFill rotWithShape="1">
          <a:blip r:embed="rId3">
            <a:alphaModFix/>
          </a:blip>
          <a:srcRect b="0" l="0" r="0" t="0"/>
          <a:stretch/>
        </p:blipFill>
        <p:spPr>
          <a:xfrm>
            <a:off x="1487125" y="2296833"/>
            <a:ext cx="1083875" cy="1081600"/>
          </a:xfrm>
          <a:prstGeom prst="rect">
            <a:avLst/>
          </a:prstGeom>
          <a:noFill/>
          <a:ln>
            <a:noFill/>
          </a:ln>
        </p:spPr>
      </p:pic>
      <p:pic>
        <p:nvPicPr>
          <p:cNvPr id="292" name="Google Shape;292;p40"/>
          <p:cNvPicPr preferRelativeResize="0"/>
          <p:nvPr/>
        </p:nvPicPr>
        <p:blipFill>
          <a:blip r:embed="rId4">
            <a:alphaModFix/>
          </a:blip>
          <a:stretch>
            <a:fillRect/>
          </a:stretch>
        </p:blipFill>
        <p:spPr>
          <a:xfrm>
            <a:off x="2992538" y="1655300"/>
            <a:ext cx="2620625" cy="2620625"/>
          </a:xfrm>
          <a:prstGeom prst="rect">
            <a:avLst/>
          </a:prstGeom>
          <a:noFill/>
          <a:ln>
            <a:noFill/>
          </a:ln>
        </p:spPr>
      </p:pic>
      <p:grpSp>
        <p:nvGrpSpPr>
          <p:cNvPr id="293" name="Google Shape;293;p40"/>
          <p:cNvGrpSpPr/>
          <p:nvPr/>
        </p:nvGrpSpPr>
        <p:grpSpPr>
          <a:xfrm>
            <a:off x="4952250" y="342195"/>
            <a:ext cx="1853689" cy="729380"/>
            <a:chOff x="4342650" y="342195"/>
            <a:chExt cx="1853689" cy="729380"/>
          </a:xfrm>
        </p:grpSpPr>
        <p:sp>
          <p:nvSpPr>
            <p:cNvPr id="294" name="Google Shape;294;p40"/>
            <p:cNvSpPr/>
            <p:nvPr/>
          </p:nvSpPr>
          <p:spPr>
            <a:xfrm>
              <a:off x="4342650" y="891100"/>
              <a:ext cx="327100" cy="180475"/>
            </a:xfrm>
            <a:custGeom>
              <a:rect b="b" l="l" r="r" t="t"/>
              <a:pathLst>
                <a:path extrusionOk="0" h="7219" w="13084">
                  <a:moveTo>
                    <a:pt x="0" y="902"/>
                  </a:moveTo>
                  <a:cubicBezTo>
                    <a:pt x="1552" y="2973"/>
                    <a:pt x="1924" y="7219"/>
                    <a:pt x="4512" y="7219"/>
                  </a:cubicBezTo>
                  <a:cubicBezTo>
                    <a:pt x="8248" y="7219"/>
                    <a:pt x="10214" y="2391"/>
                    <a:pt x="13084" y="0"/>
                  </a:cubicBezTo>
                </a:path>
              </a:pathLst>
            </a:custGeom>
            <a:noFill/>
            <a:ln cap="flat" cmpd="sng" w="28575">
              <a:solidFill>
                <a:srgbClr val="FFFFFF"/>
              </a:solidFill>
              <a:prstDash val="solid"/>
              <a:round/>
              <a:headEnd len="med" w="med" type="none"/>
              <a:tailEnd len="med" w="med" type="none"/>
            </a:ln>
          </p:spPr>
        </p:sp>
        <p:sp>
          <p:nvSpPr>
            <p:cNvPr id="295" name="Google Shape;295;p40"/>
            <p:cNvSpPr/>
            <p:nvPr/>
          </p:nvSpPr>
          <p:spPr>
            <a:xfrm rot="-1129142">
              <a:off x="4479455" y="549319"/>
              <a:ext cx="185086" cy="274392"/>
            </a:xfrm>
            <a:custGeom>
              <a:rect b="b" l="l" r="r" t="t"/>
              <a:pathLst>
                <a:path extrusionOk="0" h="10975" w="7403">
                  <a:moveTo>
                    <a:pt x="0" y="1931"/>
                  </a:moveTo>
                  <a:cubicBezTo>
                    <a:pt x="0" y="4207"/>
                    <a:pt x="902" y="10975"/>
                    <a:pt x="902" y="8699"/>
                  </a:cubicBezTo>
                  <a:cubicBezTo>
                    <a:pt x="902" y="5975"/>
                    <a:pt x="-122" y="-1348"/>
                    <a:pt x="1804" y="578"/>
                  </a:cubicBezTo>
                  <a:cubicBezTo>
                    <a:pt x="3149" y="1923"/>
                    <a:pt x="3609" y="4090"/>
                    <a:pt x="3609" y="5992"/>
                  </a:cubicBezTo>
                  <a:cubicBezTo>
                    <a:pt x="3609" y="8087"/>
                    <a:pt x="3833" y="-381"/>
                    <a:pt x="5865" y="127"/>
                  </a:cubicBezTo>
                  <a:cubicBezTo>
                    <a:pt x="7954" y="649"/>
                    <a:pt x="7219" y="4290"/>
                    <a:pt x="7219" y="6443"/>
                  </a:cubicBezTo>
                </a:path>
              </a:pathLst>
            </a:custGeom>
            <a:noFill/>
            <a:ln cap="flat" cmpd="sng" w="28575">
              <a:solidFill>
                <a:schemeClr val="lt1"/>
              </a:solidFill>
              <a:prstDash val="solid"/>
              <a:round/>
              <a:headEnd len="med" w="med" type="none"/>
              <a:tailEnd len="med" w="med" type="none"/>
            </a:ln>
          </p:spPr>
        </p:sp>
        <p:sp>
          <p:nvSpPr>
            <p:cNvPr id="296" name="Google Shape;296;p40"/>
            <p:cNvSpPr/>
            <p:nvPr/>
          </p:nvSpPr>
          <p:spPr>
            <a:xfrm>
              <a:off x="4714875" y="507575"/>
              <a:ext cx="33850" cy="135375"/>
            </a:xfrm>
            <a:custGeom>
              <a:rect b="b" l="l" r="r" t="t"/>
              <a:pathLst>
                <a:path extrusionOk="0" h="5415" w="1354">
                  <a:moveTo>
                    <a:pt x="0" y="0"/>
                  </a:moveTo>
                  <a:cubicBezTo>
                    <a:pt x="451" y="1805"/>
                    <a:pt x="1354" y="3554"/>
                    <a:pt x="1354" y="5415"/>
                  </a:cubicBezTo>
                </a:path>
              </a:pathLst>
            </a:custGeom>
            <a:noFill/>
            <a:ln cap="flat" cmpd="sng" w="28575">
              <a:solidFill>
                <a:srgbClr val="FFFFFF"/>
              </a:solidFill>
              <a:prstDash val="solid"/>
              <a:round/>
              <a:headEnd len="med" w="med" type="none"/>
              <a:tailEnd len="med" w="med" type="none"/>
            </a:ln>
          </p:spPr>
        </p:sp>
        <p:sp>
          <p:nvSpPr>
            <p:cNvPr id="297" name="Google Shape;297;p40"/>
            <p:cNvSpPr/>
            <p:nvPr/>
          </p:nvSpPr>
          <p:spPr>
            <a:xfrm>
              <a:off x="4681025" y="417350"/>
              <a:ext cx="33850" cy="36350"/>
            </a:xfrm>
            <a:custGeom>
              <a:rect b="b" l="l" r="r" t="t"/>
              <a:pathLst>
                <a:path extrusionOk="0" h="1454" w="1354">
                  <a:moveTo>
                    <a:pt x="0" y="1353"/>
                  </a:moveTo>
                  <a:cubicBezTo>
                    <a:pt x="605" y="1555"/>
                    <a:pt x="1354" y="638"/>
                    <a:pt x="1354" y="0"/>
                  </a:cubicBezTo>
                </a:path>
              </a:pathLst>
            </a:custGeom>
            <a:noFill/>
            <a:ln cap="flat" cmpd="sng" w="28575">
              <a:solidFill>
                <a:schemeClr val="lt1"/>
              </a:solidFill>
              <a:prstDash val="solid"/>
              <a:round/>
              <a:headEnd len="med" w="med" type="none"/>
              <a:tailEnd len="med" w="med" type="none"/>
            </a:ln>
          </p:spPr>
        </p:sp>
        <p:sp>
          <p:nvSpPr>
            <p:cNvPr id="298" name="Google Shape;298;p40"/>
            <p:cNvSpPr/>
            <p:nvPr/>
          </p:nvSpPr>
          <p:spPr>
            <a:xfrm>
              <a:off x="4793825" y="463901"/>
              <a:ext cx="101525" cy="154950"/>
            </a:xfrm>
            <a:custGeom>
              <a:rect b="b" l="l" r="r" t="t"/>
              <a:pathLst>
                <a:path extrusionOk="0" h="6198" w="4061">
                  <a:moveTo>
                    <a:pt x="0" y="845"/>
                  </a:moveTo>
                  <a:cubicBezTo>
                    <a:pt x="381" y="2368"/>
                    <a:pt x="1354" y="3787"/>
                    <a:pt x="1354" y="5357"/>
                  </a:cubicBezTo>
                  <a:cubicBezTo>
                    <a:pt x="1354" y="7038"/>
                    <a:pt x="-482" y="1793"/>
                    <a:pt x="451" y="394"/>
                  </a:cubicBezTo>
                  <a:cubicBezTo>
                    <a:pt x="1286" y="-857"/>
                    <a:pt x="4061" y="1597"/>
                    <a:pt x="4061" y="3101"/>
                  </a:cubicBezTo>
                </a:path>
              </a:pathLst>
            </a:custGeom>
            <a:noFill/>
            <a:ln cap="flat" cmpd="sng" w="28575">
              <a:solidFill>
                <a:srgbClr val="FFFFFF"/>
              </a:solidFill>
              <a:prstDash val="solid"/>
              <a:round/>
              <a:headEnd len="med" w="med" type="none"/>
              <a:tailEnd len="med" w="med" type="none"/>
            </a:ln>
          </p:spPr>
        </p:sp>
        <p:sp>
          <p:nvSpPr>
            <p:cNvPr id="299" name="Google Shape;299;p40"/>
            <p:cNvSpPr/>
            <p:nvPr/>
          </p:nvSpPr>
          <p:spPr>
            <a:xfrm rot="1579501">
              <a:off x="4940317" y="401073"/>
              <a:ext cx="156066" cy="206940"/>
            </a:xfrm>
            <a:custGeom>
              <a:rect b="b" l="l" r="r" t="t"/>
              <a:pathLst>
                <a:path extrusionOk="0" h="6198" w="4061">
                  <a:moveTo>
                    <a:pt x="0" y="845"/>
                  </a:moveTo>
                  <a:cubicBezTo>
                    <a:pt x="381" y="2368"/>
                    <a:pt x="1354" y="3787"/>
                    <a:pt x="1354" y="5357"/>
                  </a:cubicBezTo>
                  <a:cubicBezTo>
                    <a:pt x="1354" y="7038"/>
                    <a:pt x="-482" y="1793"/>
                    <a:pt x="451" y="394"/>
                  </a:cubicBezTo>
                  <a:cubicBezTo>
                    <a:pt x="1286" y="-857"/>
                    <a:pt x="4061" y="1597"/>
                    <a:pt x="4061" y="3101"/>
                  </a:cubicBezTo>
                </a:path>
              </a:pathLst>
            </a:custGeom>
            <a:noFill/>
            <a:ln cap="flat" cmpd="sng" w="28575">
              <a:solidFill>
                <a:srgbClr val="FFFFFF"/>
              </a:solidFill>
              <a:prstDash val="solid"/>
              <a:round/>
              <a:headEnd len="med" w="med" type="none"/>
              <a:tailEnd len="med" w="med" type="none"/>
            </a:ln>
          </p:spPr>
        </p:sp>
        <p:sp>
          <p:nvSpPr>
            <p:cNvPr id="300" name="Google Shape;300;p40"/>
            <p:cNvSpPr/>
            <p:nvPr/>
          </p:nvSpPr>
          <p:spPr>
            <a:xfrm>
              <a:off x="5112913" y="344731"/>
              <a:ext cx="176925" cy="181600"/>
            </a:xfrm>
            <a:custGeom>
              <a:rect b="b" l="l" r="r" t="t"/>
              <a:pathLst>
                <a:path extrusionOk="0" h="7264" w="7077">
                  <a:moveTo>
                    <a:pt x="0" y="4297"/>
                  </a:moveTo>
                  <a:cubicBezTo>
                    <a:pt x="1699" y="3731"/>
                    <a:pt x="5140" y="1054"/>
                    <a:pt x="3538" y="253"/>
                  </a:cubicBezTo>
                  <a:cubicBezTo>
                    <a:pt x="1516" y="-758"/>
                    <a:pt x="-749" y="4438"/>
                    <a:pt x="505" y="6319"/>
                  </a:cubicBezTo>
                  <a:cubicBezTo>
                    <a:pt x="1724" y="8147"/>
                    <a:pt x="5112" y="6796"/>
                    <a:pt x="7077" y="5813"/>
                  </a:cubicBezTo>
                </a:path>
              </a:pathLst>
            </a:custGeom>
            <a:noFill/>
            <a:ln cap="flat" cmpd="sng" w="28575">
              <a:solidFill>
                <a:srgbClr val="FFFFFF"/>
              </a:solidFill>
              <a:prstDash val="solid"/>
              <a:round/>
              <a:headEnd len="med" w="med" type="none"/>
              <a:tailEnd len="med" w="med" type="none"/>
            </a:ln>
          </p:spPr>
        </p:sp>
        <p:sp>
          <p:nvSpPr>
            <p:cNvPr id="301" name="Google Shape;301;p40"/>
            <p:cNvSpPr/>
            <p:nvPr/>
          </p:nvSpPr>
          <p:spPr>
            <a:xfrm rot="-479055">
              <a:off x="5311109" y="353557"/>
              <a:ext cx="175049" cy="163949"/>
            </a:xfrm>
            <a:custGeom>
              <a:rect b="b" l="l" r="r" t="t"/>
              <a:pathLst>
                <a:path extrusionOk="0" h="6558" w="7002">
                  <a:moveTo>
                    <a:pt x="6572" y="244"/>
                  </a:moveTo>
                  <a:cubicBezTo>
                    <a:pt x="4522" y="244"/>
                    <a:pt x="8" y="-734"/>
                    <a:pt x="506" y="1255"/>
                  </a:cubicBezTo>
                  <a:cubicBezTo>
                    <a:pt x="1096" y="3612"/>
                    <a:pt x="8290" y="3581"/>
                    <a:pt x="6572" y="5299"/>
                  </a:cubicBezTo>
                  <a:cubicBezTo>
                    <a:pt x="5018" y="6853"/>
                    <a:pt x="1965" y="6787"/>
                    <a:pt x="0" y="5804"/>
                  </a:cubicBezTo>
                </a:path>
              </a:pathLst>
            </a:custGeom>
            <a:noFill/>
            <a:ln cap="flat" cmpd="sng" w="28575">
              <a:solidFill>
                <a:srgbClr val="FFFFFF"/>
              </a:solidFill>
              <a:prstDash val="solid"/>
              <a:round/>
              <a:headEnd len="med" w="med" type="none"/>
              <a:tailEnd len="med" w="med" type="none"/>
            </a:ln>
          </p:spPr>
        </p:sp>
        <p:sp>
          <p:nvSpPr>
            <p:cNvPr id="302" name="Google Shape;302;p40"/>
            <p:cNvSpPr/>
            <p:nvPr/>
          </p:nvSpPr>
          <p:spPr>
            <a:xfrm>
              <a:off x="5520012" y="364025"/>
              <a:ext cx="176923" cy="143000"/>
            </a:xfrm>
            <a:custGeom>
              <a:rect b="b" l="l" r="r" t="t"/>
              <a:pathLst>
                <a:path extrusionOk="0" h="5720" w="6059">
                  <a:moveTo>
                    <a:pt x="2704" y="0"/>
                  </a:moveTo>
                  <a:cubicBezTo>
                    <a:pt x="1498" y="804"/>
                    <a:pt x="-176" y="2132"/>
                    <a:pt x="176" y="3538"/>
                  </a:cubicBezTo>
                  <a:cubicBezTo>
                    <a:pt x="642" y="5402"/>
                    <a:pt x="4378" y="6414"/>
                    <a:pt x="5737" y="5055"/>
                  </a:cubicBezTo>
                  <a:cubicBezTo>
                    <a:pt x="7004" y="3788"/>
                    <a:pt x="3295" y="716"/>
                    <a:pt x="1693" y="1516"/>
                  </a:cubicBezTo>
                </a:path>
              </a:pathLst>
            </a:custGeom>
            <a:noFill/>
            <a:ln cap="flat" cmpd="sng" w="28575">
              <a:solidFill>
                <a:srgbClr val="FFFFFF"/>
              </a:solidFill>
              <a:prstDash val="solid"/>
              <a:round/>
              <a:headEnd len="med" w="med" type="none"/>
              <a:tailEnd len="med" w="med" type="none"/>
            </a:ln>
          </p:spPr>
        </p:sp>
        <p:sp>
          <p:nvSpPr>
            <p:cNvPr id="303" name="Google Shape;303;p40"/>
            <p:cNvSpPr/>
            <p:nvPr/>
          </p:nvSpPr>
          <p:spPr>
            <a:xfrm>
              <a:off x="5971164" y="351200"/>
              <a:ext cx="225175" cy="168625"/>
            </a:xfrm>
            <a:custGeom>
              <a:rect b="b" l="l" r="r" t="t"/>
              <a:pathLst>
                <a:path extrusionOk="0" h="6745" w="9007">
                  <a:moveTo>
                    <a:pt x="6985" y="0"/>
                  </a:moveTo>
                  <a:cubicBezTo>
                    <a:pt x="4222" y="0"/>
                    <a:pt x="-1244" y="2844"/>
                    <a:pt x="414" y="5055"/>
                  </a:cubicBezTo>
                  <a:cubicBezTo>
                    <a:pt x="1930" y="7077"/>
                    <a:pt x="9007" y="506"/>
                    <a:pt x="6480" y="506"/>
                  </a:cubicBezTo>
                  <a:cubicBezTo>
                    <a:pt x="4290" y="506"/>
                    <a:pt x="6929" y="7264"/>
                    <a:pt x="9007" y="6572"/>
                  </a:cubicBezTo>
                </a:path>
              </a:pathLst>
            </a:custGeom>
            <a:noFill/>
            <a:ln cap="flat" cmpd="sng" w="28575">
              <a:solidFill>
                <a:srgbClr val="FFFFFF"/>
              </a:solidFill>
              <a:prstDash val="solid"/>
              <a:round/>
              <a:headEnd len="med" w="med" type="none"/>
              <a:tailEnd len="med" w="med" type="none"/>
            </a:ln>
          </p:spPr>
        </p:sp>
        <p:grpSp>
          <p:nvGrpSpPr>
            <p:cNvPr id="304" name="Google Shape;304;p40"/>
            <p:cNvGrpSpPr/>
            <p:nvPr/>
          </p:nvGrpSpPr>
          <p:grpSpPr>
            <a:xfrm>
              <a:off x="5739275" y="345950"/>
              <a:ext cx="189550" cy="179125"/>
              <a:chOff x="6203300" y="487788"/>
              <a:chExt cx="189550" cy="179125"/>
            </a:xfrm>
          </p:grpSpPr>
          <p:sp>
            <p:nvSpPr>
              <p:cNvPr id="305" name="Google Shape;305;p40"/>
              <p:cNvSpPr/>
              <p:nvPr/>
            </p:nvSpPr>
            <p:spPr>
              <a:xfrm>
                <a:off x="6282643" y="487788"/>
                <a:ext cx="110200" cy="179125"/>
              </a:xfrm>
              <a:custGeom>
                <a:rect b="b" l="l" r="r" t="t"/>
                <a:pathLst>
                  <a:path extrusionOk="0" h="7165" w="4408">
                    <a:moveTo>
                      <a:pt x="364" y="0"/>
                    </a:moveTo>
                    <a:cubicBezTo>
                      <a:pt x="364" y="2197"/>
                      <a:pt x="-685" y="5019"/>
                      <a:pt x="869" y="6572"/>
                    </a:cubicBezTo>
                    <a:cubicBezTo>
                      <a:pt x="1712" y="7414"/>
                      <a:pt x="4408" y="7258"/>
                      <a:pt x="4408" y="6066"/>
                    </a:cubicBezTo>
                  </a:path>
                </a:pathLst>
              </a:custGeom>
              <a:noFill/>
              <a:ln cap="flat" cmpd="sng" w="28575">
                <a:solidFill>
                  <a:schemeClr val="lt1"/>
                </a:solidFill>
                <a:prstDash val="solid"/>
                <a:round/>
                <a:headEnd len="med" w="med" type="none"/>
                <a:tailEnd len="med" w="med" type="none"/>
              </a:ln>
            </p:spPr>
          </p:sp>
          <p:sp>
            <p:nvSpPr>
              <p:cNvPr id="306" name="Google Shape;306;p40"/>
              <p:cNvSpPr/>
              <p:nvPr/>
            </p:nvSpPr>
            <p:spPr>
              <a:xfrm>
                <a:off x="6203300" y="558213"/>
                <a:ext cx="189550" cy="12650"/>
              </a:xfrm>
              <a:custGeom>
                <a:rect b="b" l="l" r="r" t="t"/>
                <a:pathLst>
                  <a:path extrusionOk="0" h="506" w="7582">
                    <a:moveTo>
                      <a:pt x="0" y="506"/>
                    </a:moveTo>
                    <a:cubicBezTo>
                      <a:pt x="2533" y="506"/>
                      <a:pt x="5049" y="0"/>
                      <a:pt x="7582" y="0"/>
                    </a:cubicBezTo>
                  </a:path>
                </a:pathLst>
              </a:custGeom>
              <a:noFill/>
              <a:ln cap="flat" cmpd="sng" w="28575">
                <a:solidFill>
                  <a:srgbClr val="FFFFFF"/>
                </a:solidFill>
                <a:prstDash val="solid"/>
                <a:round/>
                <a:headEnd len="med" w="med" type="none"/>
                <a:tailEnd len="med" w="med" type="none"/>
              </a:ln>
            </p:spPr>
          </p:sp>
        </p:grpSp>
      </p:grpSp>
      <p:pic>
        <p:nvPicPr>
          <p:cNvPr id="307" name="Google Shape;307;p40"/>
          <p:cNvPicPr preferRelativeResize="0"/>
          <p:nvPr/>
        </p:nvPicPr>
        <p:blipFill>
          <a:blip r:embed="rId5">
            <a:alphaModFix/>
          </a:blip>
          <a:stretch>
            <a:fillRect/>
          </a:stretch>
        </p:blipFill>
        <p:spPr>
          <a:xfrm>
            <a:off x="5944925" y="1885125"/>
            <a:ext cx="1905000" cy="190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1" name="Shape 311"/>
        <p:cNvGrpSpPr/>
        <p:nvPr/>
      </p:nvGrpSpPr>
      <p:grpSpPr>
        <a:xfrm>
          <a:off x="0" y="0"/>
          <a:ext cx="0" cy="0"/>
          <a:chOff x="0" y="0"/>
          <a:chExt cx="0" cy="0"/>
        </a:xfrm>
      </p:grpSpPr>
      <p:pic>
        <p:nvPicPr>
          <p:cNvPr id="312" name="Google Shape;312;p41"/>
          <p:cNvPicPr preferRelativeResize="0"/>
          <p:nvPr/>
        </p:nvPicPr>
        <p:blipFill>
          <a:blip r:embed="rId3">
            <a:alphaModFix amt="84000"/>
          </a:blip>
          <a:stretch>
            <a:fillRect/>
          </a:stretch>
        </p:blipFill>
        <p:spPr>
          <a:xfrm>
            <a:off x="0" y="0"/>
            <a:ext cx="9143998" cy="5143504"/>
          </a:xfrm>
          <a:prstGeom prst="rect">
            <a:avLst/>
          </a:prstGeom>
          <a:noFill/>
          <a:ln>
            <a:noFill/>
          </a:ln>
        </p:spPr>
      </p:pic>
      <p:sp>
        <p:nvSpPr>
          <p:cNvPr id="313" name="Google Shape;313;p41"/>
          <p:cNvSpPr txBox="1"/>
          <p:nvPr/>
        </p:nvSpPr>
        <p:spPr>
          <a:xfrm>
            <a:off x="1240500" y="1187025"/>
            <a:ext cx="65091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How did the season go?</a:t>
            </a:r>
            <a:endParaRPr sz="4000">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430400" y="804600"/>
            <a:ext cx="6283200" cy="3534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7" name="Shape 317"/>
        <p:cNvGrpSpPr/>
        <p:nvPr/>
      </p:nvGrpSpPr>
      <p:grpSpPr>
        <a:xfrm>
          <a:off x="0" y="0"/>
          <a:ext cx="0" cy="0"/>
          <a:chOff x="0" y="0"/>
          <a:chExt cx="0" cy="0"/>
        </a:xfrm>
      </p:grpSpPr>
      <p:pic>
        <p:nvPicPr>
          <p:cNvPr id="318" name="Google Shape;318;p42"/>
          <p:cNvPicPr preferRelativeResize="0"/>
          <p:nvPr/>
        </p:nvPicPr>
        <p:blipFill>
          <a:blip r:embed="rId3">
            <a:alphaModFix amt="84000"/>
          </a:blip>
          <a:stretch>
            <a:fillRect/>
          </a:stretch>
        </p:blipFill>
        <p:spPr>
          <a:xfrm>
            <a:off x="0" y="0"/>
            <a:ext cx="9143998" cy="5143504"/>
          </a:xfrm>
          <a:prstGeom prst="rect">
            <a:avLst/>
          </a:prstGeom>
          <a:noFill/>
          <a:ln>
            <a:noFill/>
          </a:ln>
        </p:spPr>
      </p:pic>
      <p:sp>
        <p:nvSpPr>
          <p:cNvPr id="319" name="Google Shape;319;p42"/>
          <p:cNvSpPr txBox="1"/>
          <p:nvPr/>
        </p:nvSpPr>
        <p:spPr>
          <a:xfrm>
            <a:off x="1273975" y="378625"/>
            <a:ext cx="65091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Top of Western Conference</a:t>
            </a:r>
            <a:endParaRPr sz="4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4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4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4000">
              <a:latin typeface="Helvetica Neue Light"/>
              <a:ea typeface="Helvetica Neue Light"/>
              <a:cs typeface="Helvetica Neue Light"/>
              <a:sym typeface="Helvetica Neue Light"/>
            </a:endParaRPr>
          </a:p>
        </p:txBody>
      </p:sp>
      <p:pic>
        <p:nvPicPr>
          <p:cNvPr id="320" name="Google Shape;320;p42"/>
          <p:cNvPicPr preferRelativeResize="0"/>
          <p:nvPr/>
        </p:nvPicPr>
        <p:blipFill>
          <a:blip r:embed="rId4">
            <a:alphaModFix/>
          </a:blip>
          <a:stretch>
            <a:fillRect/>
          </a:stretch>
        </p:blipFill>
        <p:spPr>
          <a:xfrm>
            <a:off x="1979150" y="1265125"/>
            <a:ext cx="5185700" cy="2913151"/>
          </a:xfrm>
          <a:prstGeom prst="rect">
            <a:avLst/>
          </a:prstGeom>
          <a:noFill/>
          <a:ln>
            <a:noFill/>
          </a:ln>
        </p:spPr>
      </p:pic>
      <p:grpSp>
        <p:nvGrpSpPr>
          <p:cNvPr id="321" name="Google Shape;321;p42"/>
          <p:cNvGrpSpPr/>
          <p:nvPr/>
        </p:nvGrpSpPr>
        <p:grpSpPr>
          <a:xfrm>
            <a:off x="2866125" y="3911900"/>
            <a:ext cx="3474600" cy="757500"/>
            <a:chOff x="2866125" y="3911900"/>
            <a:chExt cx="3474600" cy="757500"/>
          </a:xfrm>
        </p:grpSpPr>
        <p:sp>
          <p:nvSpPr>
            <p:cNvPr id="322" name="Google Shape;322;p42"/>
            <p:cNvSpPr/>
            <p:nvPr/>
          </p:nvSpPr>
          <p:spPr>
            <a:xfrm>
              <a:off x="2866125" y="3911900"/>
              <a:ext cx="3474600" cy="757500"/>
            </a:xfrm>
            <a:prstGeom prst="flowChartAlternate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2"/>
            <p:cNvSpPr txBox="1"/>
            <p:nvPr/>
          </p:nvSpPr>
          <p:spPr>
            <a:xfrm>
              <a:off x="2866125" y="3911900"/>
              <a:ext cx="34746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33 wins, 9 losses</a:t>
              </a:r>
              <a:endParaRPr sz="3000">
                <a:latin typeface="Helvetica Neue Light"/>
                <a:ea typeface="Helvetica Neue Light"/>
                <a:cs typeface="Helvetica Neue Light"/>
                <a:sym typeface="Helvetica Neue Light"/>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7" name="Shape 327"/>
        <p:cNvGrpSpPr/>
        <p:nvPr/>
      </p:nvGrpSpPr>
      <p:grpSpPr>
        <a:xfrm>
          <a:off x="0" y="0"/>
          <a:ext cx="0" cy="0"/>
          <a:chOff x="0" y="0"/>
          <a:chExt cx="0" cy="0"/>
        </a:xfrm>
      </p:grpSpPr>
      <p:pic>
        <p:nvPicPr>
          <p:cNvPr id="328" name="Google Shape;328;p43"/>
          <p:cNvPicPr preferRelativeResize="0"/>
          <p:nvPr/>
        </p:nvPicPr>
        <p:blipFill>
          <a:blip r:embed="rId3">
            <a:alphaModFix amt="84000"/>
          </a:blip>
          <a:stretch>
            <a:fillRect/>
          </a:stretch>
        </p:blipFill>
        <p:spPr>
          <a:xfrm>
            <a:off x="0" y="0"/>
            <a:ext cx="9143998" cy="5143504"/>
          </a:xfrm>
          <a:prstGeom prst="rect">
            <a:avLst/>
          </a:prstGeom>
          <a:noFill/>
          <a:ln>
            <a:noFill/>
          </a:ln>
        </p:spPr>
      </p:pic>
      <p:sp>
        <p:nvSpPr>
          <p:cNvPr id="329" name="Google Shape;329;p43"/>
          <p:cNvSpPr txBox="1"/>
          <p:nvPr/>
        </p:nvSpPr>
        <p:spPr>
          <a:xfrm>
            <a:off x="230700" y="378625"/>
            <a:ext cx="84585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Helvetica Neue Light"/>
                <a:ea typeface="Helvetica Neue Light"/>
                <a:cs typeface="Helvetica Neue Light"/>
                <a:sym typeface="Helvetica Neue Light"/>
              </a:rPr>
              <a:t>Most wins in WNBA (295 games)</a:t>
            </a:r>
            <a:endParaRPr sz="6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4000">
              <a:latin typeface="Helvetica Neue Light"/>
              <a:ea typeface="Helvetica Neue Light"/>
              <a:cs typeface="Helvetica Neue Light"/>
              <a:sym typeface="Helvetica Neue Light"/>
            </a:endParaRPr>
          </a:p>
        </p:txBody>
      </p:sp>
      <p:pic>
        <p:nvPicPr>
          <p:cNvPr id="330" name="Google Shape;330;p43"/>
          <p:cNvPicPr preferRelativeResize="0"/>
          <p:nvPr/>
        </p:nvPicPr>
        <p:blipFill>
          <a:blip r:embed="rId4">
            <a:alphaModFix/>
          </a:blip>
          <a:stretch>
            <a:fillRect/>
          </a:stretch>
        </p:blipFill>
        <p:spPr>
          <a:xfrm>
            <a:off x="1740075" y="1265125"/>
            <a:ext cx="5663838" cy="3105975"/>
          </a:xfrm>
          <a:prstGeom prst="rect">
            <a:avLst/>
          </a:prstGeom>
          <a:noFill/>
          <a:ln>
            <a:noFill/>
          </a:ln>
        </p:spPr>
      </p:pic>
      <p:sp>
        <p:nvSpPr>
          <p:cNvPr id="331" name="Google Shape;331;p43"/>
          <p:cNvSpPr/>
          <p:nvPr/>
        </p:nvSpPr>
        <p:spPr>
          <a:xfrm>
            <a:off x="2866125" y="3911900"/>
            <a:ext cx="3474600" cy="757500"/>
          </a:xfrm>
          <a:prstGeom prst="flowChartAlternate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txBox="1"/>
          <p:nvPr/>
        </p:nvSpPr>
        <p:spPr>
          <a:xfrm>
            <a:off x="2834700" y="3911900"/>
            <a:ext cx="3474600" cy="7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300">
                <a:solidFill>
                  <a:schemeClr val="dk1"/>
                </a:solidFill>
                <a:latin typeface="Helvetica Neue"/>
                <a:ea typeface="Helvetica Neue"/>
                <a:cs typeface="Helvetica Neue"/>
                <a:sym typeface="Helvetica Neue"/>
              </a:rPr>
              <a:t>Lindsay</a:t>
            </a:r>
            <a:r>
              <a:rPr lang="en" sz="3300">
                <a:solidFill>
                  <a:schemeClr val="dk1"/>
                </a:solidFill>
                <a:latin typeface="Helvetica Neue Light"/>
                <a:ea typeface="Helvetica Neue Light"/>
                <a:cs typeface="Helvetica Neue Light"/>
                <a:sym typeface="Helvetica Neue Light"/>
              </a:rPr>
              <a:t> Whalen</a:t>
            </a:r>
            <a:endParaRPr sz="13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000">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6" name="Shape 336"/>
        <p:cNvGrpSpPr/>
        <p:nvPr/>
      </p:nvGrpSpPr>
      <p:grpSpPr>
        <a:xfrm>
          <a:off x="0" y="0"/>
          <a:ext cx="0" cy="0"/>
          <a:chOff x="0" y="0"/>
          <a:chExt cx="0" cy="0"/>
        </a:xfrm>
      </p:grpSpPr>
      <p:pic>
        <p:nvPicPr>
          <p:cNvPr id="337" name="Google Shape;337;p44"/>
          <p:cNvPicPr preferRelativeResize="0"/>
          <p:nvPr/>
        </p:nvPicPr>
        <p:blipFill>
          <a:blip r:embed="rId3">
            <a:alphaModFix amt="84000"/>
          </a:blip>
          <a:stretch>
            <a:fillRect/>
          </a:stretch>
        </p:blipFill>
        <p:spPr>
          <a:xfrm>
            <a:off x="0" y="0"/>
            <a:ext cx="9143998" cy="5143504"/>
          </a:xfrm>
          <a:prstGeom prst="rect">
            <a:avLst/>
          </a:prstGeom>
          <a:noFill/>
          <a:ln>
            <a:noFill/>
          </a:ln>
        </p:spPr>
      </p:pic>
      <p:pic>
        <p:nvPicPr>
          <p:cNvPr id="338" name="Google Shape;338;p44"/>
          <p:cNvPicPr preferRelativeResize="0"/>
          <p:nvPr/>
        </p:nvPicPr>
        <p:blipFill>
          <a:blip r:embed="rId4">
            <a:alphaModFix/>
          </a:blip>
          <a:stretch>
            <a:fillRect/>
          </a:stretch>
        </p:blipFill>
        <p:spPr>
          <a:xfrm>
            <a:off x="1979150" y="1265125"/>
            <a:ext cx="5185700" cy="2913151"/>
          </a:xfrm>
          <a:prstGeom prst="rect">
            <a:avLst/>
          </a:prstGeom>
          <a:noFill/>
          <a:ln>
            <a:noFill/>
          </a:ln>
        </p:spPr>
      </p:pic>
      <p:sp>
        <p:nvSpPr>
          <p:cNvPr id="339" name="Google Shape;339;p44"/>
          <p:cNvSpPr txBox="1"/>
          <p:nvPr/>
        </p:nvSpPr>
        <p:spPr>
          <a:xfrm>
            <a:off x="144425" y="378625"/>
            <a:ext cx="88551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latin typeface="Helvetica Neue Light"/>
                <a:ea typeface="Helvetica Neue Light"/>
                <a:cs typeface="Helvetica Neue Light"/>
                <a:sym typeface="Helvetica Neue Light"/>
              </a:rPr>
              <a:t>Quartet with most WNBA wins (122 games) </a:t>
            </a:r>
            <a:endParaRPr sz="3500">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p:txBody>
      </p:sp>
      <p:grpSp>
        <p:nvGrpSpPr>
          <p:cNvPr id="340" name="Google Shape;340;p44"/>
          <p:cNvGrpSpPr/>
          <p:nvPr/>
        </p:nvGrpSpPr>
        <p:grpSpPr>
          <a:xfrm>
            <a:off x="2494850" y="3898425"/>
            <a:ext cx="4229100" cy="757500"/>
            <a:chOff x="2722775" y="3911900"/>
            <a:chExt cx="4229100" cy="757500"/>
          </a:xfrm>
        </p:grpSpPr>
        <p:sp>
          <p:nvSpPr>
            <p:cNvPr id="341" name="Google Shape;341;p44"/>
            <p:cNvSpPr/>
            <p:nvPr/>
          </p:nvSpPr>
          <p:spPr>
            <a:xfrm>
              <a:off x="2866125" y="3911900"/>
              <a:ext cx="3867600" cy="757500"/>
            </a:xfrm>
            <a:prstGeom prst="flowChartAlternate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txBox="1"/>
            <p:nvPr/>
          </p:nvSpPr>
          <p:spPr>
            <a:xfrm>
              <a:off x="2722775" y="3968750"/>
              <a:ext cx="4229100" cy="6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Helvetica Neue"/>
                  <a:ea typeface="Helvetica Neue"/>
                  <a:cs typeface="Helvetica Neue"/>
                  <a:sym typeface="Helvetica Neue"/>
                </a:rPr>
                <a:t>Seimone</a:t>
              </a:r>
              <a:r>
                <a:rPr lang="en" sz="1600">
                  <a:solidFill>
                    <a:schemeClr val="dk1"/>
                  </a:solidFill>
                  <a:latin typeface="Helvetica Neue Light"/>
                  <a:ea typeface="Helvetica Neue Light"/>
                  <a:cs typeface="Helvetica Neue Light"/>
                  <a:sym typeface="Helvetica Neue Light"/>
                </a:rPr>
                <a:t> Augustus, </a:t>
              </a:r>
              <a:r>
                <a:rPr b="1" lang="en" sz="1600">
                  <a:solidFill>
                    <a:schemeClr val="dk1"/>
                  </a:solidFill>
                  <a:latin typeface="Helvetica Neue"/>
                  <a:ea typeface="Helvetica Neue"/>
                  <a:cs typeface="Helvetica Neue"/>
                  <a:sym typeface="Helvetica Neue"/>
                </a:rPr>
                <a:t>Rebekkah</a:t>
              </a:r>
              <a:r>
                <a:rPr lang="en" sz="1600">
                  <a:solidFill>
                    <a:schemeClr val="dk1"/>
                  </a:solidFill>
                  <a:latin typeface="Helvetica Neue Light"/>
                  <a:ea typeface="Helvetica Neue Light"/>
                  <a:cs typeface="Helvetica Neue Light"/>
                  <a:sym typeface="Helvetica Neue Light"/>
                </a:rPr>
                <a:t> Brunson, </a:t>
              </a:r>
              <a:r>
                <a:rPr b="1" lang="en" sz="1600">
                  <a:solidFill>
                    <a:schemeClr val="dk1"/>
                  </a:solidFill>
                  <a:latin typeface="Helvetica Neue"/>
                  <a:ea typeface="Helvetica Neue"/>
                  <a:cs typeface="Helvetica Neue"/>
                  <a:sym typeface="Helvetica Neue"/>
                </a:rPr>
                <a:t>Maya</a:t>
              </a:r>
              <a:r>
                <a:rPr lang="en" sz="1600">
                  <a:solidFill>
                    <a:schemeClr val="dk1"/>
                  </a:solidFill>
                  <a:latin typeface="Helvetica Neue Light"/>
                  <a:ea typeface="Helvetica Neue Light"/>
                  <a:cs typeface="Helvetica Neue Light"/>
                  <a:sym typeface="Helvetica Neue Light"/>
                </a:rPr>
                <a:t> Moore and </a:t>
              </a:r>
              <a:r>
                <a:rPr b="1" lang="en" sz="1600">
                  <a:solidFill>
                    <a:schemeClr val="dk1"/>
                  </a:solidFill>
                  <a:latin typeface="Helvetica Neue"/>
                  <a:ea typeface="Helvetica Neue"/>
                  <a:cs typeface="Helvetica Neue"/>
                  <a:sym typeface="Helvetica Neue"/>
                </a:rPr>
                <a:t>Lindsay</a:t>
              </a:r>
              <a:r>
                <a:rPr lang="en" sz="1600">
                  <a:solidFill>
                    <a:schemeClr val="dk1"/>
                  </a:solidFill>
                  <a:latin typeface="Helvetica Neue Light"/>
                  <a:ea typeface="Helvetica Neue Light"/>
                  <a:cs typeface="Helvetica Neue Light"/>
                  <a:sym typeface="Helvetica Neue Light"/>
                </a:rPr>
                <a:t> Whalen</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6" name="Shape 346"/>
        <p:cNvGrpSpPr/>
        <p:nvPr/>
      </p:nvGrpSpPr>
      <p:grpSpPr>
        <a:xfrm>
          <a:off x="0" y="0"/>
          <a:ext cx="0" cy="0"/>
          <a:chOff x="0" y="0"/>
          <a:chExt cx="0" cy="0"/>
        </a:xfrm>
      </p:grpSpPr>
      <p:pic>
        <p:nvPicPr>
          <p:cNvPr id="347" name="Google Shape;347;p45"/>
          <p:cNvPicPr preferRelativeResize="0"/>
          <p:nvPr/>
        </p:nvPicPr>
        <p:blipFill>
          <a:blip r:embed="rId3">
            <a:alphaModFix amt="84000"/>
          </a:blip>
          <a:stretch>
            <a:fillRect/>
          </a:stretch>
        </p:blipFill>
        <p:spPr>
          <a:xfrm>
            <a:off x="0" y="0"/>
            <a:ext cx="9143998" cy="5143504"/>
          </a:xfrm>
          <a:prstGeom prst="rect">
            <a:avLst/>
          </a:prstGeom>
          <a:noFill/>
          <a:ln>
            <a:noFill/>
          </a:ln>
        </p:spPr>
      </p:pic>
      <p:pic>
        <p:nvPicPr>
          <p:cNvPr id="348" name="Google Shape;348;p45"/>
          <p:cNvPicPr preferRelativeResize="0"/>
          <p:nvPr/>
        </p:nvPicPr>
        <p:blipFill>
          <a:blip r:embed="rId4">
            <a:alphaModFix/>
          </a:blip>
          <a:stretch>
            <a:fillRect/>
          </a:stretch>
        </p:blipFill>
        <p:spPr>
          <a:xfrm>
            <a:off x="2034875" y="1265125"/>
            <a:ext cx="5124276" cy="2882401"/>
          </a:xfrm>
          <a:prstGeom prst="rect">
            <a:avLst/>
          </a:prstGeom>
          <a:noFill/>
          <a:ln>
            <a:noFill/>
          </a:ln>
        </p:spPr>
      </p:pic>
      <p:sp>
        <p:nvSpPr>
          <p:cNvPr id="349" name="Google Shape;349;p45"/>
          <p:cNvSpPr txBox="1"/>
          <p:nvPr/>
        </p:nvSpPr>
        <p:spPr>
          <a:xfrm>
            <a:off x="144425" y="378625"/>
            <a:ext cx="88551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latin typeface="Helvetica Neue Light"/>
                <a:ea typeface="Helvetica Neue Light"/>
                <a:cs typeface="Helvetica Neue Light"/>
                <a:sym typeface="Helvetica Neue Light"/>
              </a:rPr>
              <a:t>WNBA Most Valuable Player Award</a:t>
            </a:r>
            <a:endParaRPr sz="4000">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3000">
              <a:latin typeface="Helvetica Neue Light"/>
              <a:ea typeface="Helvetica Neue Light"/>
              <a:cs typeface="Helvetica Neue Light"/>
              <a:sym typeface="Helvetica Neue Light"/>
            </a:endParaRPr>
          </a:p>
        </p:txBody>
      </p:sp>
      <p:grpSp>
        <p:nvGrpSpPr>
          <p:cNvPr id="350" name="Google Shape;350;p45"/>
          <p:cNvGrpSpPr/>
          <p:nvPr/>
        </p:nvGrpSpPr>
        <p:grpSpPr>
          <a:xfrm>
            <a:off x="2638200" y="3898425"/>
            <a:ext cx="3867600" cy="757500"/>
            <a:chOff x="2866125" y="3911900"/>
            <a:chExt cx="3867600" cy="757500"/>
          </a:xfrm>
        </p:grpSpPr>
        <p:sp>
          <p:nvSpPr>
            <p:cNvPr id="351" name="Google Shape;351;p45"/>
            <p:cNvSpPr/>
            <p:nvPr/>
          </p:nvSpPr>
          <p:spPr>
            <a:xfrm>
              <a:off x="2866125" y="3911900"/>
              <a:ext cx="3867600" cy="757500"/>
            </a:xfrm>
            <a:prstGeom prst="flowChartAlternate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txBox="1"/>
            <p:nvPr/>
          </p:nvSpPr>
          <p:spPr>
            <a:xfrm>
              <a:off x="2871075" y="3968750"/>
              <a:ext cx="3857700" cy="6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dk1"/>
                  </a:solidFill>
                  <a:latin typeface="Helvetica Neue"/>
                  <a:ea typeface="Helvetica Neue"/>
                  <a:cs typeface="Helvetica Neue"/>
                  <a:sym typeface="Helvetica Neue"/>
                </a:rPr>
                <a:t>Sylvia</a:t>
              </a:r>
              <a:r>
                <a:rPr lang="en" sz="3300">
                  <a:solidFill>
                    <a:schemeClr val="dk1"/>
                  </a:solidFill>
                  <a:latin typeface="Helvetica Neue Light"/>
                  <a:ea typeface="Helvetica Neue Light"/>
                  <a:cs typeface="Helvetica Neue Light"/>
                  <a:sym typeface="Helvetica Neue Light"/>
                </a:rPr>
                <a:t> Fowles</a:t>
              </a:r>
              <a:endParaRPr sz="33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6" name="Shape 356"/>
        <p:cNvGrpSpPr/>
        <p:nvPr/>
      </p:nvGrpSpPr>
      <p:grpSpPr>
        <a:xfrm>
          <a:off x="0" y="0"/>
          <a:ext cx="0" cy="0"/>
          <a:chOff x="0" y="0"/>
          <a:chExt cx="0" cy="0"/>
        </a:xfrm>
      </p:grpSpPr>
      <p:pic>
        <p:nvPicPr>
          <p:cNvPr id="357" name="Google Shape;357;p46"/>
          <p:cNvPicPr preferRelativeResize="0"/>
          <p:nvPr/>
        </p:nvPicPr>
        <p:blipFill>
          <a:blip r:embed="rId3">
            <a:alphaModFix amt="84000"/>
          </a:blip>
          <a:stretch>
            <a:fillRect/>
          </a:stretch>
        </p:blipFill>
        <p:spPr>
          <a:xfrm>
            <a:off x="0" y="0"/>
            <a:ext cx="9143998" cy="5143504"/>
          </a:xfrm>
          <a:prstGeom prst="rect">
            <a:avLst/>
          </a:prstGeom>
          <a:noFill/>
          <a:ln>
            <a:noFill/>
          </a:ln>
        </p:spPr>
      </p:pic>
      <p:pic>
        <p:nvPicPr>
          <p:cNvPr id="358" name="Google Shape;358;p46"/>
          <p:cNvPicPr preferRelativeResize="0"/>
          <p:nvPr/>
        </p:nvPicPr>
        <p:blipFill>
          <a:blip r:embed="rId4">
            <a:alphaModFix/>
          </a:blip>
          <a:stretch>
            <a:fillRect/>
          </a:stretch>
        </p:blipFill>
        <p:spPr>
          <a:xfrm>
            <a:off x="2000250" y="0"/>
            <a:ext cx="5068413"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2" name="Shape 362"/>
        <p:cNvGrpSpPr/>
        <p:nvPr/>
      </p:nvGrpSpPr>
      <p:grpSpPr>
        <a:xfrm>
          <a:off x="0" y="0"/>
          <a:ext cx="0" cy="0"/>
          <a:chOff x="0" y="0"/>
          <a:chExt cx="0" cy="0"/>
        </a:xfrm>
      </p:grpSpPr>
      <p:pic>
        <p:nvPicPr>
          <p:cNvPr id="363" name="Google Shape;363;p47"/>
          <p:cNvPicPr preferRelativeResize="0"/>
          <p:nvPr/>
        </p:nvPicPr>
        <p:blipFill>
          <a:blip r:embed="rId3">
            <a:alphaModFix amt="84000"/>
          </a:blip>
          <a:stretch>
            <a:fillRect/>
          </a:stretch>
        </p:blipFill>
        <p:spPr>
          <a:xfrm>
            <a:off x="0" y="0"/>
            <a:ext cx="9143998" cy="5143504"/>
          </a:xfrm>
          <a:prstGeom prst="rect">
            <a:avLst/>
          </a:prstGeom>
          <a:noFill/>
          <a:ln>
            <a:noFill/>
          </a:ln>
        </p:spPr>
      </p:pic>
      <p:sp>
        <p:nvSpPr>
          <p:cNvPr id="364" name="Google Shape;364;p47"/>
          <p:cNvSpPr txBox="1"/>
          <p:nvPr>
            <p:ph type="ctrTitle"/>
          </p:nvPr>
        </p:nvSpPr>
        <p:spPr>
          <a:xfrm>
            <a:off x="311700" y="191325"/>
            <a:ext cx="8520600" cy="8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65" name="Google Shape;365;p47"/>
          <p:cNvSpPr txBox="1"/>
          <p:nvPr/>
        </p:nvSpPr>
        <p:spPr>
          <a:xfrm>
            <a:off x="1317450" y="379075"/>
            <a:ext cx="65091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Helvetica Neue Light"/>
                <a:ea typeface="Helvetica Neue Light"/>
                <a:cs typeface="Helvetica Neue Light"/>
                <a:sym typeface="Helvetica Neue Light"/>
              </a:rPr>
              <a:t>End of an Era</a:t>
            </a:r>
            <a:endParaRPr sz="4000">
              <a:latin typeface="Helvetica Neue Light"/>
              <a:ea typeface="Helvetica Neue Light"/>
              <a:cs typeface="Helvetica Neue Light"/>
              <a:sym typeface="Helvetica Neue Light"/>
            </a:endParaRPr>
          </a:p>
        </p:txBody>
      </p:sp>
      <p:pic>
        <p:nvPicPr>
          <p:cNvPr id="366" name="Google Shape;366;p47"/>
          <p:cNvPicPr preferRelativeResize="0"/>
          <p:nvPr/>
        </p:nvPicPr>
        <p:blipFill rotWithShape="1">
          <a:blip r:embed="rId4">
            <a:alphaModFix/>
          </a:blip>
          <a:srcRect b="11916" l="1040" r="1702" t="1224"/>
          <a:stretch/>
        </p:blipFill>
        <p:spPr>
          <a:xfrm>
            <a:off x="1774388" y="1265575"/>
            <a:ext cx="5595225" cy="3333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pic>
        <p:nvPicPr>
          <p:cNvPr id="371" name="Google Shape;371;p48"/>
          <p:cNvPicPr preferRelativeResize="0"/>
          <p:nvPr/>
        </p:nvPicPr>
        <p:blipFill>
          <a:blip r:embed="rId3">
            <a:alphaModFix amt="84000"/>
          </a:blip>
          <a:stretch>
            <a:fillRect/>
          </a:stretch>
        </p:blipFill>
        <p:spPr>
          <a:xfrm>
            <a:off x="0" y="0"/>
            <a:ext cx="9143998" cy="5143504"/>
          </a:xfrm>
          <a:prstGeom prst="rect">
            <a:avLst/>
          </a:prstGeom>
          <a:noFill/>
          <a:ln>
            <a:noFill/>
          </a:ln>
        </p:spPr>
      </p:pic>
      <p:sp>
        <p:nvSpPr>
          <p:cNvPr id="372" name="Google Shape;372;p48"/>
          <p:cNvSpPr txBox="1"/>
          <p:nvPr/>
        </p:nvSpPr>
        <p:spPr>
          <a:xfrm>
            <a:off x="736800" y="115025"/>
            <a:ext cx="76704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Helvetica Neue Light"/>
                <a:ea typeface="Helvetica Neue Light"/>
                <a:cs typeface="Helvetica Neue Light"/>
                <a:sym typeface="Helvetica Neue Light"/>
              </a:rPr>
              <a:t>End of a Presentation</a:t>
            </a:r>
            <a:endParaRPr sz="4000"/>
          </a:p>
        </p:txBody>
      </p:sp>
      <p:pic>
        <p:nvPicPr>
          <p:cNvPr id="373" name="Google Shape;373;p48"/>
          <p:cNvPicPr preferRelativeResize="0"/>
          <p:nvPr/>
        </p:nvPicPr>
        <p:blipFill>
          <a:blip r:embed="rId4">
            <a:alphaModFix/>
          </a:blip>
          <a:stretch>
            <a:fillRect/>
          </a:stretch>
        </p:blipFill>
        <p:spPr>
          <a:xfrm>
            <a:off x="1822700" y="934013"/>
            <a:ext cx="5498600" cy="3275475"/>
          </a:xfrm>
          <a:prstGeom prst="rect">
            <a:avLst/>
          </a:prstGeom>
          <a:noFill/>
          <a:ln>
            <a:noFill/>
          </a:ln>
        </p:spPr>
      </p:pic>
      <p:grpSp>
        <p:nvGrpSpPr>
          <p:cNvPr id="374" name="Google Shape;374;p48"/>
          <p:cNvGrpSpPr/>
          <p:nvPr/>
        </p:nvGrpSpPr>
        <p:grpSpPr>
          <a:xfrm>
            <a:off x="2638200" y="3898272"/>
            <a:ext cx="3867600" cy="1090506"/>
            <a:chOff x="2866125" y="3911894"/>
            <a:chExt cx="3867600" cy="757506"/>
          </a:xfrm>
        </p:grpSpPr>
        <p:sp>
          <p:nvSpPr>
            <p:cNvPr id="375" name="Google Shape;375;p48"/>
            <p:cNvSpPr/>
            <p:nvPr/>
          </p:nvSpPr>
          <p:spPr>
            <a:xfrm>
              <a:off x="2866125" y="3911900"/>
              <a:ext cx="3867600" cy="757500"/>
            </a:xfrm>
            <a:prstGeom prst="flowChartAlternate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8"/>
            <p:cNvSpPr txBox="1"/>
            <p:nvPr/>
          </p:nvSpPr>
          <p:spPr>
            <a:xfrm>
              <a:off x="2871075" y="3911894"/>
              <a:ext cx="3857700" cy="6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chemeClr val="dk1"/>
                  </a:solidFill>
                  <a:latin typeface="Helvetica Neue Light"/>
                  <a:ea typeface="Helvetica Neue Light"/>
                  <a:cs typeface="Helvetica Neue Light"/>
                  <a:sym typeface="Helvetica Neue Light"/>
                </a:rPr>
                <a:t>Thank you!</a:t>
              </a:r>
              <a:endParaRPr sz="27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1100"/>
                <a:buFont typeface="Arial"/>
                <a:buNone/>
              </a:pPr>
              <a:r>
                <a:rPr lang="en" sz="2700">
                  <a:solidFill>
                    <a:schemeClr val="dk1"/>
                  </a:solidFill>
                  <a:latin typeface="Helvetica Neue Light"/>
                  <a:ea typeface="Helvetica Neue Light"/>
                  <a:cs typeface="Helvetica Neue Light"/>
                  <a:sym typeface="Helvetica Neue Light"/>
                </a:rPr>
                <a:t>  Any questions?</a:t>
              </a:r>
              <a:endParaRPr sz="27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b="1" sz="1500">
                <a:solidFill>
                  <a:schemeClr val="dk1"/>
                </a:solidFill>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52400" y="220550"/>
            <a:ext cx="8839199" cy="4547499"/>
          </a:xfrm>
          <a:prstGeom prst="rect">
            <a:avLst/>
          </a:prstGeom>
          <a:noFill/>
          <a:ln>
            <a:noFill/>
          </a:ln>
        </p:spPr>
      </p:pic>
      <p:sp>
        <p:nvSpPr>
          <p:cNvPr id="72" name="Google Shape;72;p16"/>
          <p:cNvSpPr txBox="1"/>
          <p:nvPr/>
        </p:nvSpPr>
        <p:spPr>
          <a:xfrm>
            <a:off x="77825" y="4812600"/>
            <a:ext cx="44943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real search though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75588" y="-45025"/>
            <a:ext cx="8992823" cy="523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3">
            <a:alphaModFix/>
          </a:blip>
          <a:stretch>
            <a:fillRect/>
          </a:stretch>
        </p:blipFill>
        <p:spPr>
          <a:xfrm>
            <a:off x="88725" y="118900"/>
            <a:ext cx="2908877" cy="4905696"/>
          </a:xfrm>
          <a:prstGeom prst="rect">
            <a:avLst/>
          </a:prstGeom>
          <a:noFill/>
          <a:ln>
            <a:noFill/>
          </a:ln>
        </p:spPr>
      </p:pic>
      <p:pic>
        <p:nvPicPr>
          <p:cNvPr id="83" name="Google Shape;83;p18"/>
          <p:cNvPicPr preferRelativeResize="0"/>
          <p:nvPr/>
        </p:nvPicPr>
        <p:blipFill>
          <a:blip r:embed="rId4">
            <a:alphaModFix/>
          </a:blip>
          <a:stretch>
            <a:fillRect/>
          </a:stretch>
        </p:blipFill>
        <p:spPr>
          <a:xfrm>
            <a:off x="3045761" y="152400"/>
            <a:ext cx="2720627" cy="4838699"/>
          </a:xfrm>
          <a:prstGeom prst="rect">
            <a:avLst/>
          </a:prstGeom>
          <a:noFill/>
          <a:ln>
            <a:noFill/>
          </a:ln>
        </p:spPr>
      </p:pic>
      <p:pic>
        <p:nvPicPr>
          <p:cNvPr id="84" name="Google Shape;84;p18"/>
          <p:cNvPicPr preferRelativeResize="0"/>
          <p:nvPr/>
        </p:nvPicPr>
        <p:blipFill>
          <a:blip r:embed="rId5">
            <a:alphaModFix/>
          </a:blip>
          <a:stretch>
            <a:fillRect/>
          </a:stretch>
        </p:blipFill>
        <p:spPr>
          <a:xfrm>
            <a:off x="5821117" y="152400"/>
            <a:ext cx="3225780"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2798425" y="152400"/>
            <a:ext cx="322580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20"/>
          <p:cNvPicPr preferRelativeResize="0"/>
          <p:nvPr/>
        </p:nvPicPr>
        <p:blipFill>
          <a:blip r:embed="rId3">
            <a:alphaModFix/>
          </a:blip>
          <a:stretch>
            <a:fillRect/>
          </a:stretch>
        </p:blipFill>
        <p:spPr>
          <a:xfrm>
            <a:off x="2656100" y="182575"/>
            <a:ext cx="3164475" cy="477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1"/>
          <p:cNvPicPr preferRelativeResize="0"/>
          <p:nvPr/>
        </p:nvPicPr>
        <p:blipFill>
          <a:blip r:embed="rId3">
            <a:alphaModFix/>
          </a:blip>
          <a:stretch>
            <a:fillRect/>
          </a:stretch>
        </p:blipFill>
        <p:spPr>
          <a:xfrm>
            <a:off x="1390500" y="378800"/>
            <a:ext cx="6191250" cy="426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